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60" r:id="rId3"/>
    <p:sldId id="261" r:id="rId4"/>
    <p:sldId id="262" r:id="rId5"/>
    <p:sldId id="259" r:id="rId6"/>
    <p:sldId id="258" r:id="rId7"/>
    <p:sldId id="266" r:id="rId8"/>
    <p:sldId id="263" r:id="rId9"/>
    <p:sldId id="265" r:id="rId10"/>
    <p:sldId id="267" r:id="rId11"/>
    <p:sldId id="269" r:id="rId12"/>
    <p:sldId id="271" r:id="rId13"/>
    <p:sldId id="264" r:id="rId14"/>
    <p:sldId id="268" r:id="rId15"/>
    <p:sldId id="270" r:id="rId16"/>
    <p:sldId id="272" r:id="rId17"/>
    <p:sldId id="274" r:id="rId18"/>
    <p:sldId id="275" r:id="rId19"/>
    <p:sldId id="276"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178D1-9A14-422C-9117-1DFAF4845A17}" type="datetimeFigureOut">
              <a:rPr lang="it-IT" smtClean="0"/>
              <a:t>20/08/2021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E916D-E041-4248-B1C1-93C32174A5E0}" type="slidenum">
              <a:rPr lang="it-IT" smtClean="0"/>
              <a:t>‹N›</a:t>
            </a:fld>
            <a:endParaRPr lang="it-IT"/>
          </a:p>
        </p:txBody>
      </p:sp>
    </p:spTree>
    <p:extLst>
      <p:ext uri="{BB962C8B-B14F-4D97-AF65-F5344CB8AC3E}">
        <p14:creationId xmlns:p14="http://schemas.microsoft.com/office/powerpoint/2010/main" val="317856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03E916D-E041-4248-B1C1-93C32174A5E0}" type="slidenum">
              <a:rPr lang="it-IT" smtClean="0"/>
              <a:t>3</a:t>
            </a:fld>
            <a:endParaRPr lang="it-IT"/>
          </a:p>
        </p:txBody>
      </p:sp>
    </p:spTree>
    <p:extLst>
      <p:ext uri="{BB962C8B-B14F-4D97-AF65-F5344CB8AC3E}">
        <p14:creationId xmlns:p14="http://schemas.microsoft.com/office/powerpoint/2010/main" val="371190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03E916D-E041-4248-B1C1-93C32174A5E0}" type="slidenum">
              <a:rPr lang="it-IT" smtClean="0"/>
              <a:t>5</a:t>
            </a:fld>
            <a:endParaRPr lang="it-IT"/>
          </a:p>
        </p:txBody>
      </p:sp>
    </p:spTree>
    <p:extLst>
      <p:ext uri="{BB962C8B-B14F-4D97-AF65-F5344CB8AC3E}">
        <p14:creationId xmlns:p14="http://schemas.microsoft.com/office/powerpoint/2010/main" val="50132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03E916D-E041-4248-B1C1-93C32174A5E0}" type="slidenum">
              <a:rPr lang="it-IT" smtClean="0"/>
              <a:t>6</a:t>
            </a:fld>
            <a:endParaRPr lang="it-IT"/>
          </a:p>
        </p:txBody>
      </p:sp>
    </p:spTree>
    <p:extLst>
      <p:ext uri="{BB962C8B-B14F-4D97-AF65-F5344CB8AC3E}">
        <p14:creationId xmlns:p14="http://schemas.microsoft.com/office/powerpoint/2010/main" val="4287939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20/08/2021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7862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20/08/2021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415469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2CA103-B837-4630-B326-105A851CF0CD}" type="datetimeFigureOut">
              <a:rPr lang="it-IT" smtClean="0"/>
              <a:t>20/08/2021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C57FF3-48AC-4050-AF90-2BA3A5C59B7D}" type="slidenum">
              <a:rPr lang="it-IT" smtClean="0"/>
              <a:t>‹N›</a:t>
            </a:fld>
            <a:endParaRPr lang="it-IT"/>
          </a:p>
        </p:txBody>
      </p:sp>
    </p:spTree>
    <p:extLst>
      <p:ext uri="{BB962C8B-B14F-4D97-AF65-F5344CB8AC3E}">
        <p14:creationId xmlns:p14="http://schemas.microsoft.com/office/powerpoint/2010/main" val="58569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20/08/2021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22758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20/08/2021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426781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286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91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20/08/2021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773585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20/08/2021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394313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20/08/2021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94284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20/08/2021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39744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20/08/2021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4286699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20/08/2021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47872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2CA103-B837-4630-B326-105A851CF0CD}" type="datetimeFigureOut">
              <a:rPr lang="it-IT" smtClean="0"/>
              <a:t>20/08/2021</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C57FF3-48AC-4050-AF90-2BA3A5C59B7D}" type="slidenum">
              <a:rPr lang="it-IT" smtClean="0"/>
              <a:t>‹N›</a:t>
            </a:fld>
            <a:endParaRPr lang="it-IT"/>
          </a:p>
        </p:txBody>
      </p:sp>
    </p:spTree>
    <p:extLst>
      <p:ext uri="{BB962C8B-B14F-4D97-AF65-F5344CB8AC3E}">
        <p14:creationId xmlns:p14="http://schemas.microsoft.com/office/powerpoint/2010/main" val="1092837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72008" y="5776887"/>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asellaDiTesto 12"/>
          <p:cNvSpPr txBox="1"/>
          <p:nvPr/>
        </p:nvSpPr>
        <p:spPr>
          <a:xfrm>
            <a:off x="539552" y="4318064"/>
            <a:ext cx="7848872" cy="1631216"/>
          </a:xfrm>
          <a:prstGeom prst="rect">
            <a:avLst/>
          </a:prstGeom>
          <a:noFill/>
        </p:spPr>
        <p:txBody>
          <a:bodyPr wrap="square" rtlCol="0">
            <a:spAutoFit/>
          </a:bodyPr>
          <a:lstStyle/>
          <a:p>
            <a:pPr algn="ctr"/>
            <a:r>
              <a:rPr lang="it-IT" sz="3400" dirty="0">
                <a:solidFill>
                  <a:srgbClr val="006600"/>
                </a:solidFill>
                <a:latin typeface="Myriad Pro Black" panose="020B0803030403020204" pitchFamily="34" charset="0"/>
              </a:rPr>
              <a:t>La forza dell’aggregazione:</a:t>
            </a:r>
          </a:p>
          <a:p>
            <a:pPr algn="ctr"/>
            <a:r>
              <a:rPr lang="it-IT" sz="3400" dirty="0">
                <a:solidFill>
                  <a:srgbClr val="006600"/>
                </a:solidFill>
                <a:latin typeface="Myriad Pro Black" panose="020B0803030403020204" pitchFamily="34" charset="0"/>
              </a:rPr>
              <a:t>filiere corte e agroalimentari</a:t>
            </a:r>
          </a:p>
          <a:p>
            <a:pPr algn="ctr"/>
            <a:r>
              <a:rPr lang="it-IT" sz="1400" dirty="0">
                <a:latin typeface="Myriad Pro" panose="020B0503030403020204" pitchFamily="34" charset="0"/>
              </a:rPr>
              <a:t>Sala della Vittoria, Pinacoteca Civica – Piazza Arringo, Ascoli Piceno </a:t>
            </a:r>
          </a:p>
          <a:p>
            <a:pPr algn="ctr"/>
            <a:r>
              <a:rPr lang="it-IT" sz="1400" dirty="0">
                <a:latin typeface="Myriad Pro" panose="020B0503030403020204" pitchFamily="34" charset="0"/>
              </a:rPr>
              <a:t>20 agosto 2021, h. 18.00</a:t>
            </a:r>
          </a:p>
        </p:txBody>
      </p:sp>
      <p:pic>
        <p:nvPicPr>
          <p:cNvPr id="2" name="Immagine 1"/>
          <p:cNvPicPr>
            <a:picLocks noChangeAspect="1"/>
          </p:cNvPicPr>
          <p:nvPr/>
        </p:nvPicPr>
        <p:blipFill>
          <a:blip r:embed="rId3"/>
          <a:stretch>
            <a:fillRect/>
          </a:stretch>
        </p:blipFill>
        <p:spPr>
          <a:xfrm>
            <a:off x="251520" y="5974407"/>
            <a:ext cx="8696792" cy="812021"/>
          </a:xfrm>
          <a:prstGeom prst="rect">
            <a:avLst/>
          </a:prstGeom>
        </p:spPr>
      </p:pic>
      <p:pic>
        <p:nvPicPr>
          <p:cNvPr id="5" name="Immagine 4"/>
          <p:cNvPicPr>
            <a:picLocks noChangeAspect="1"/>
          </p:cNvPicPr>
          <p:nvPr/>
        </p:nvPicPr>
        <p:blipFill>
          <a:blip r:embed="rId4"/>
          <a:stretch>
            <a:fillRect/>
          </a:stretch>
        </p:blipFill>
        <p:spPr>
          <a:xfrm>
            <a:off x="0" y="-69475"/>
            <a:ext cx="9144000" cy="4434579"/>
          </a:xfrm>
          <a:prstGeom prst="rect">
            <a:avLst/>
          </a:prstGeom>
        </p:spPr>
      </p:pic>
    </p:spTree>
    <p:extLst>
      <p:ext uri="{BB962C8B-B14F-4D97-AF65-F5344CB8AC3E}">
        <p14:creationId xmlns:p14="http://schemas.microsoft.com/office/powerpoint/2010/main" val="2705352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4"/>
          <a:stretch>
            <a:fillRect/>
          </a:stretch>
        </p:blipFill>
        <p:spPr>
          <a:xfrm>
            <a:off x="309883" y="5949280"/>
            <a:ext cx="8518339" cy="795358"/>
          </a:xfrm>
          <a:prstGeom prst="rect">
            <a:avLst/>
          </a:prstGeom>
        </p:spPr>
      </p:pic>
      <p:sp>
        <p:nvSpPr>
          <p:cNvPr id="3" name="Rettangolo 2"/>
          <p:cNvSpPr/>
          <p:nvPr/>
        </p:nvSpPr>
        <p:spPr>
          <a:xfrm>
            <a:off x="539552" y="1628800"/>
            <a:ext cx="7992888"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dirty="0" smtClean="0"/>
              <a:t>Con il primo bando delle filiere Agroalimentari, </a:t>
            </a:r>
            <a:r>
              <a:rPr lang="it-IT" sz="2800" dirty="0"/>
              <a:t>attivato in area cratere sisma con scadenza </a:t>
            </a:r>
            <a:r>
              <a:rPr lang="it-IT" sz="2800" dirty="0" smtClean="0"/>
              <a:t>07/07/2020</a:t>
            </a:r>
            <a:r>
              <a:rPr lang="it-IT" sz="2800" dirty="0" smtClean="0"/>
              <a:t>, sono stati approvati 2 Progetti Integrati di Filiera di cui:</a:t>
            </a:r>
          </a:p>
          <a:p>
            <a:pPr algn="just"/>
            <a:r>
              <a:rPr lang="it-IT" sz="2800" dirty="0" smtClean="0"/>
              <a:t>1 riguardante la filiera delle produzioni biologiche;</a:t>
            </a:r>
          </a:p>
          <a:p>
            <a:pPr algn="just"/>
            <a:r>
              <a:rPr lang="it-IT" sz="2800" dirty="0" smtClean="0"/>
              <a:t>1 relativo alla filiera del nocciolo</a:t>
            </a:r>
            <a:endParaRPr lang="it-IT" sz="2800" dirty="0"/>
          </a:p>
        </p:txBody>
      </p:sp>
    </p:spTree>
    <p:extLst>
      <p:ext uri="{BB962C8B-B14F-4D97-AF65-F5344CB8AC3E}">
        <p14:creationId xmlns:p14="http://schemas.microsoft.com/office/powerpoint/2010/main" val="327962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4"/>
          <a:stretch>
            <a:fillRect/>
          </a:stretch>
        </p:blipFill>
        <p:spPr>
          <a:xfrm>
            <a:off x="309883" y="5949280"/>
            <a:ext cx="8518339" cy="795358"/>
          </a:xfrm>
          <a:prstGeom prst="rect">
            <a:avLst/>
          </a:prstGeom>
        </p:spPr>
      </p:pic>
      <p:sp>
        <p:nvSpPr>
          <p:cNvPr id="3" name="Rettangolo 2"/>
          <p:cNvSpPr/>
          <p:nvPr/>
        </p:nvSpPr>
        <p:spPr>
          <a:xfrm>
            <a:off x="572608" y="1819081"/>
            <a:ext cx="7992888"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startAt="3"/>
            </a:pPr>
            <a:r>
              <a:rPr lang="it-IT" sz="2800" dirty="0" smtClean="0"/>
              <a:t>Secondo </a:t>
            </a:r>
            <a:r>
              <a:rPr lang="it-IT" sz="2800" dirty="0"/>
              <a:t>bando Progetti integrati Filiere Agroalimentari attivato in area cratere sisma con scadenza </a:t>
            </a:r>
            <a:r>
              <a:rPr lang="it-IT" sz="2800" dirty="0" smtClean="0"/>
              <a:t>07/08/2020</a:t>
            </a:r>
            <a:endParaRPr lang="it-IT" sz="2800" dirty="0"/>
          </a:p>
        </p:txBody>
      </p:sp>
      <p:sp>
        <p:nvSpPr>
          <p:cNvPr id="4" name="Rettangolo 3"/>
          <p:cNvSpPr/>
          <p:nvPr/>
        </p:nvSpPr>
        <p:spPr>
          <a:xfrm>
            <a:off x="572608" y="4293096"/>
            <a:ext cx="799288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Dotazione finanziaria e misure attivate</a:t>
            </a:r>
            <a:endParaRPr lang="it-IT" sz="2800" dirty="0"/>
          </a:p>
        </p:txBody>
      </p:sp>
    </p:spTree>
    <p:extLst>
      <p:ext uri="{BB962C8B-B14F-4D97-AF65-F5344CB8AC3E}">
        <p14:creationId xmlns:p14="http://schemas.microsoft.com/office/powerpoint/2010/main" val="232815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4"/>
          <a:stretch>
            <a:fillRect/>
          </a:stretch>
        </p:blipFill>
        <p:spPr>
          <a:xfrm>
            <a:off x="309883" y="5949280"/>
            <a:ext cx="8518339" cy="795358"/>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val="1539584662"/>
              </p:ext>
            </p:extLst>
          </p:nvPr>
        </p:nvGraphicFramePr>
        <p:xfrm>
          <a:off x="539552" y="1124745"/>
          <a:ext cx="7848872" cy="4696207"/>
        </p:xfrm>
        <a:graphic>
          <a:graphicData uri="http://schemas.openxmlformats.org/drawingml/2006/table">
            <a:tbl>
              <a:tblPr firstRow="1" firstCol="1" bandRow="1">
                <a:tableStyleId>{5C22544A-7EE6-4342-B048-85BDC9FD1C3A}</a:tableStyleId>
              </a:tblPr>
              <a:tblGrid>
                <a:gridCol w="5157939">
                  <a:extLst>
                    <a:ext uri="{9D8B030D-6E8A-4147-A177-3AD203B41FA5}">
                      <a16:colId xmlns:a16="http://schemas.microsoft.com/office/drawing/2014/main" val="531334992"/>
                    </a:ext>
                  </a:extLst>
                </a:gridCol>
                <a:gridCol w="2690933">
                  <a:extLst>
                    <a:ext uri="{9D8B030D-6E8A-4147-A177-3AD203B41FA5}">
                      <a16:colId xmlns:a16="http://schemas.microsoft.com/office/drawing/2014/main" val="2410553653"/>
                    </a:ext>
                  </a:extLst>
                </a:gridCol>
              </a:tblGrid>
              <a:tr h="753888">
                <a:tc>
                  <a:txBody>
                    <a:bodyPr/>
                    <a:lstStyle/>
                    <a:p>
                      <a:pPr algn="ctr">
                        <a:lnSpc>
                          <a:spcPct val="107000"/>
                        </a:lnSpc>
                        <a:spcAft>
                          <a:spcPts val="0"/>
                        </a:spcAft>
                      </a:pPr>
                      <a:r>
                        <a:rPr lang="it-IT" sz="2400">
                          <a:effectLst/>
                        </a:rPr>
                        <a:t>Misure attivabili</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t-IT" sz="2400">
                          <a:effectLst/>
                        </a:rPr>
                        <a:t>Dotazione per misura</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91672932"/>
                  </a:ext>
                </a:extLst>
              </a:tr>
              <a:tr h="368406">
                <a:tc>
                  <a:txBody>
                    <a:bodyPr/>
                    <a:lstStyle/>
                    <a:p>
                      <a:pPr algn="just">
                        <a:lnSpc>
                          <a:spcPct val="107000"/>
                        </a:lnSpc>
                        <a:spcAft>
                          <a:spcPts val="0"/>
                        </a:spcAft>
                      </a:pPr>
                      <a:r>
                        <a:rPr lang="it-IT" sz="2400">
                          <a:effectLst/>
                        </a:rPr>
                        <a:t>Misura 1.1. A – Formazione (di sistema)</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400">
                          <a:effectLst/>
                        </a:rPr>
                        <a:t>   € 50.000,00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4569720"/>
                  </a:ext>
                </a:extLst>
              </a:tr>
              <a:tr h="753888">
                <a:tc>
                  <a:txBody>
                    <a:bodyPr/>
                    <a:lstStyle/>
                    <a:p>
                      <a:pPr algn="just">
                        <a:lnSpc>
                          <a:spcPct val="107000"/>
                        </a:lnSpc>
                        <a:spcAft>
                          <a:spcPts val="0"/>
                        </a:spcAft>
                      </a:pPr>
                      <a:r>
                        <a:rPr lang="it-IT" sz="2400">
                          <a:effectLst/>
                        </a:rPr>
                        <a:t>Misura 1.2.A – Informazione (di sistema)</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400">
                          <a:effectLst/>
                        </a:rPr>
                        <a:t>   € 100.000,00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7681480"/>
                  </a:ext>
                </a:extLst>
              </a:tr>
              <a:tr h="368406">
                <a:tc>
                  <a:txBody>
                    <a:bodyPr/>
                    <a:lstStyle/>
                    <a:p>
                      <a:pPr algn="just">
                        <a:lnSpc>
                          <a:spcPct val="107000"/>
                        </a:lnSpc>
                        <a:spcAft>
                          <a:spcPts val="0"/>
                        </a:spcAft>
                      </a:pPr>
                      <a:r>
                        <a:rPr lang="it-IT" sz="2400" dirty="0">
                          <a:effectLst/>
                        </a:rPr>
                        <a:t>Misura 3.1 - Certificazione di qualità</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400">
                          <a:effectLst/>
                        </a:rPr>
                        <a:t>€ 50.000,00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0393318"/>
                  </a:ext>
                </a:extLst>
              </a:tr>
              <a:tr h="1524851">
                <a:tc>
                  <a:txBody>
                    <a:bodyPr/>
                    <a:lstStyle/>
                    <a:p>
                      <a:pPr algn="just">
                        <a:lnSpc>
                          <a:spcPct val="107000"/>
                        </a:lnSpc>
                        <a:spcAft>
                          <a:spcPts val="0"/>
                        </a:spcAft>
                      </a:pPr>
                      <a:r>
                        <a:rPr lang="it-IT" sz="2400">
                          <a:effectLst/>
                        </a:rPr>
                        <a:t>Misura 3.2 - Sostegno per attività di informazione e promozione, svolte da associazioni di produttori nel</a:t>
                      </a:r>
                    </a:p>
                    <a:p>
                      <a:pPr algn="just">
                        <a:lnSpc>
                          <a:spcPct val="107000"/>
                        </a:lnSpc>
                        <a:spcAft>
                          <a:spcPts val="0"/>
                        </a:spcAft>
                      </a:pPr>
                      <a:r>
                        <a:rPr lang="it-IT" sz="2400">
                          <a:effectLst/>
                        </a:rPr>
                        <a:t>mercato interno (di sistema)</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400">
                          <a:effectLst/>
                        </a:rPr>
                        <a:t>€ 300.000,00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8173176"/>
                  </a:ext>
                </a:extLst>
              </a:tr>
              <a:tr h="753888">
                <a:tc>
                  <a:txBody>
                    <a:bodyPr/>
                    <a:lstStyle/>
                    <a:p>
                      <a:pPr algn="just">
                        <a:lnSpc>
                          <a:spcPct val="107000"/>
                        </a:lnSpc>
                        <a:spcAft>
                          <a:spcPts val="0"/>
                        </a:spcAft>
                      </a:pPr>
                      <a:r>
                        <a:rPr lang="it-IT" sz="2400">
                          <a:effectLst/>
                        </a:rPr>
                        <a:t>Misura 4.1  - Sostegno a investimenti nelle aziende agricole</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400" dirty="0">
                          <a:effectLst/>
                        </a:rPr>
                        <a:t>€ 390.000,00</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5583512"/>
                  </a:ext>
                </a:extLst>
              </a:tr>
            </a:tbl>
          </a:graphicData>
        </a:graphic>
      </p:graphicFrame>
    </p:spTree>
    <p:extLst>
      <p:ext uri="{BB962C8B-B14F-4D97-AF65-F5344CB8AC3E}">
        <p14:creationId xmlns:p14="http://schemas.microsoft.com/office/powerpoint/2010/main" val="409311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4"/>
          <a:stretch>
            <a:fillRect/>
          </a:stretch>
        </p:blipFill>
        <p:spPr>
          <a:xfrm>
            <a:off x="309883" y="5949280"/>
            <a:ext cx="8518339" cy="795358"/>
          </a:xfrm>
          <a:prstGeom prst="rect">
            <a:avLst/>
          </a:prstGeom>
        </p:spPr>
      </p:pic>
      <p:graphicFrame>
        <p:nvGraphicFramePr>
          <p:cNvPr id="4" name="Tabella 3"/>
          <p:cNvGraphicFramePr>
            <a:graphicFrameLocks noGrp="1"/>
          </p:cNvGraphicFramePr>
          <p:nvPr>
            <p:extLst>
              <p:ext uri="{D42A27DB-BD31-4B8C-83A1-F6EECF244321}">
                <p14:modId xmlns:p14="http://schemas.microsoft.com/office/powerpoint/2010/main" val="587026351"/>
              </p:ext>
            </p:extLst>
          </p:nvPr>
        </p:nvGraphicFramePr>
        <p:xfrm>
          <a:off x="539552" y="1280193"/>
          <a:ext cx="8064896" cy="4367881"/>
        </p:xfrm>
        <a:graphic>
          <a:graphicData uri="http://schemas.openxmlformats.org/drawingml/2006/table">
            <a:tbl>
              <a:tblPr firstRow="1" firstCol="1" bandRow="1">
                <a:tableStyleId>{5C22544A-7EE6-4342-B048-85BDC9FD1C3A}</a:tableStyleId>
              </a:tblPr>
              <a:tblGrid>
                <a:gridCol w="5299901">
                  <a:extLst>
                    <a:ext uri="{9D8B030D-6E8A-4147-A177-3AD203B41FA5}">
                      <a16:colId xmlns:a16="http://schemas.microsoft.com/office/drawing/2014/main" val="3961000237"/>
                    </a:ext>
                  </a:extLst>
                </a:gridCol>
                <a:gridCol w="2764995">
                  <a:extLst>
                    <a:ext uri="{9D8B030D-6E8A-4147-A177-3AD203B41FA5}">
                      <a16:colId xmlns:a16="http://schemas.microsoft.com/office/drawing/2014/main" val="1919756245"/>
                    </a:ext>
                  </a:extLst>
                </a:gridCol>
              </a:tblGrid>
              <a:tr h="722406">
                <a:tc>
                  <a:txBody>
                    <a:bodyPr/>
                    <a:lstStyle/>
                    <a:p>
                      <a:pPr algn="just">
                        <a:lnSpc>
                          <a:spcPct val="107000"/>
                        </a:lnSpc>
                        <a:spcAft>
                          <a:spcPts val="0"/>
                        </a:spcAft>
                      </a:pPr>
                      <a:r>
                        <a:rPr lang="it-IT" sz="2400">
                          <a:effectLst/>
                        </a:rPr>
                        <a:t>Misura 4.2. A Trasformazione</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400" dirty="0">
                          <a:effectLst/>
                        </a:rPr>
                        <a:t> </a:t>
                      </a:r>
                      <a:r>
                        <a:rPr lang="it-IT" sz="2400" b="0" dirty="0">
                          <a:solidFill>
                            <a:schemeClr val="tx1"/>
                          </a:solidFill>
                          <a:effectLst/>
                        </a:rPr>
                        <a:t>€ 300.000,00</a:t>
                      </a:r>
                      <a:endParaRPr lang="it-IT"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872786358"/>
                  </a:ext>
                </a:extLst>
              </a:tr>
              <a:tr h="722406">
                <a:tc>
                  <a:txBody>
                    <a:bodyPr/>
                    <a:lstStyle/>
                    <a:p>
                      <a:pPr algn="just">
                        <a:lnSpc>
                          <a:spcPct val="107000"/>
                        </a:lnSpc>
                        <a:spcAft>
                          <a:spcPts val="0"/>
                        </a:spcAft>
                      </a:pPr>
                      <a:r>
                        <a:rPr lang="it-IT" sz="2400">
                          <a:effectLst/>
                        </a:rPr>
                        <a:t>Misura 4.2. B - Trasformazione</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400" dirty="0">
                          <a:effectLst/>
                        </a:rPr>
                        <a:t>€ 500.000,00</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2202849"/>
                  </a:ext>
                </a:extLst>
              </a:tr>
              <a:tr h="1478257">
                <a:tc>
                  <a:txBody>
                    <a:bodyPr/>
                    <a:lstStyle/>
                    <a:p>
                      <a:pPr algn="just">
                        <a:lnSpc>
                          <a:spcPct val="107000"/>
                        </a:lnSpc>
                        <a:spcAft>
                          <a:spcPts val="0"/>
                        </a:spcAft>
                      </a:pPr>
                      <a:r>
                        <a:rPr lang="it-IT" sz="2400" dirty="0">
                          <a:effectLst/>
                        </a:rPr>
                        <a:t>Misura 6.4 A Azione 5 – Punti vendita extra aziendali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400" dirty="0">
                          <a:effectLst/>
                        </a:rPr>
                        <a:t>€ 400.000,00</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920811059"/>
                  </a:ext>
                </a:extLst>
              </a:tr>
              <a:tr h="722406">
                <a:tc>
                  <a:txBody>
                    <a:bodyPr/>
                    <a:lstStyle/>
                    <a:p>
                      <a:pPr algn="just">
                        <a:lnSpc>
                          <a:spcPct val="107000"/>
                        </a:lnSpc>
                        <a:spcAft>
                          <a:spcPts val="0"/>
                        </a:spcAft>
                      </a:pPr>
                      <a:r>
                        <a:rPr lang="it-IT" sz="2400">
                          <a:effectLst/>
                        </a:rPr>
                        <a:t>Misura 16.2 -  Progetti pilota (di sistema)</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400">
                          <a:effectLst/>
                        </a:rPr>
                        <a:t>€ 200.000,00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2932393"/>
                  </a:ext>
                </a:extLst>
              </a:tr>
              <a:tr h="722406">
                <a:tc>
                  <a:txBody>
                    <a:bodyPr/>
                    <a:lstStyle/>
                    <a:p>
                      <a:pPr algn="just">
                        <a:lnSpc>
                          <a:spcPct val="107000"/>
                        </a:lnSpc>
                        <a:spcAft>
                          <a:spcPts val="0"/>
                        </a:spcAft>
                      </a:pPr>
                      <a:r>
                        <a:rPr lang="it-IT" sz="2400">
                          <a:effectLst/>
                        </a:rPr>
                        <a:t>Dotazione totale filiere Agroalimentari</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400" b="1" dirty="0">
                          <a:solidFill>
                            <a:srgbClr val="FF0000"/>
                          </a:solidFill>
                          <a:effectLst/>
                        </a:rPr>
                        <a:t>€ 2.290.000,00</a:t>
                      </a:r>
                      <a:endParaRPr lang="it-IT"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3979393"/>
                  </a:ext>
                </a:extLst>
              </a:tr>
            </a:tbl>
          </a:graphicData>
        </a:graphic>
      </p:graphicFrame>
    </p:spTree>
    <p:extLst>
      <p:ext uri="{BB962C8B-B14F-4D97-AF65-F5344CB8AC3E}">
        <p14:creationId xmlns:p14="http://schemas.microsoft.com/office/powerpoint/2010/main" val="249914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4"/>
          <a:stretch>
            <a:fillRect/>
          </a:stretch>
        </p:blipFill>
        <p:spPr>
          <a:xfrm>
            <a:off x="309883" y="5949280"/>
            <a:ext cx="8518339" cy="795358"/>
          </a:xfrm>
          <a:prstGeom prst="rect">
            <a:avLst/>
          </a:prstGeom>
        </p:spPr>
      </p:pic>
      <p:sp>
        <p:nvSpPr>
          <p:cNvPr id="3" name="Rettangolo 2"/>
          <p:cNvSpPr/>
          <p:nvPr/>
        </p:nvSpPr>
        <p:spPr>
          <a:xfrm>
            <a:off x="539552" y="1628800"/>
            <a:ext cx="7992888"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dirty="0" smtClean="0"/>
              <a:t>Con il secondo bando delle filiere Agroalimentari, </a:t>
            </a:r>
            <a:r>
              <a:rPr lang="it-IT" sz="2800" dirty="0"/>
              <a:t>attivato in area cratere sisma con scadenza </a:t>
            </a:r>
            <a:r>
              <a:rPr lang="it-IT" sz="2800" dirty="0" smtClean="0"/>
              <a:t>07/08/2020, è stato approvato un solo Progetto Integrato di Filiera relativo alla filiera del foraggio con un impegno di spesa di € 120.000,00 sulla misura </a:t>
            </a:r>
            <a:r>
              <a:rPr lang="it-IT" sz="2800" dirty="0" smtClean="0"/>
              <a:t>4.1</a:t>
            </a:r>
            <a:endParaRPr lang="it-IT" sz="2800" dirty="0"/>
          </a:p>
        </p:txBody>
      </p:sp>
    </p:spTree>
    <p:extLst>
      <p:ext uri="{BB962C8B-B14F-4D97-AF65-F5344CB8AC3E}">
        <p14:creationId xmlns:p14="http://schemas.microsoft.com/office/powerpoint/2010/main" val="270479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4"/>
          <a:stretch>
            <a:fillRect/>
          </a:stretch>
        </p:blipFill>
        <p:spPr>
          <a:xfrm>
            <a:off x="309883" y="5949280"/>
            <a:ext cx="8518339" cy="795358"/>
          </a:xfrm>
          <a:prstGeom prst="rect">
            <a:avLst/>
          </a:prstGeom>
        </p:spPr>
      </p:pic>
      <p:sp>
        <p:nvSpPr>
          <p:cNvPr id="3" name="Rettangolo 2"/>
          <p:cNvSpPr/>
          <p:nvPr/>
        </p:nvSpPr>
        <p:spPr>
          <a:xfrm>
            <a:off x="611560" y="1280195"/>
            <a:ext cx="7848872" cy="924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COSA CI DICONO I DATI?</a:t>
            </a:r>
            <a:endParaRPr lang="it-IT" sz="2400" dirty="0"/>
          </a:p>
        </p:txBody>
      </p:sp>
      <p:sp>
        <p:nvSpPr>
          <p:cNvPr id="4" name="Rettangolo 3"/>
          <p:cNvSpPr/>
          <p:nvPr/>
        </p:nvSpPr>
        <p:spPr>
          <a:xfrm>
            <a:off x="611560" y="2275820"/>
            <a:ext cx="7848872" cy="3372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AutoNum type="arabicPeriod"/>
            </a:pPr>
            <a:r>
              <a:rPr lang="it-IT" dirty="0" smtClean="0"/>
              <a:t>LE FILIERE AGROALIMENTARI SONO FACILMENTE ATTIVABILI NEI SETTORI DOVE GIA’ ESISTE UNA REALTA’ STRUTTURATA COME LA COOPERATIVA, IL CONSORZIO ECC.</a:t>
            </a:r>
          </a:p>
          <a:p>
            <a:pPr marL="342900" indent="-342900" algn="just">
              <a:buAutoNum type="arabicPeriod"/>
            </a:pPr>
            <a:endParaRPr lang="it-IT" dirty="0" smtClean="0"/>
          </a:p>
          <a:p>
            <a:pPr marL="342900" indent="-342900" algn="just">
              <a:buAutoNum type="arabicPeriod"/>
            </a:pPr>
            <a:r>
              <a:rPr lang="it-IT" dirty="0" smtClean="0"/>
              <a:t>ALCUNI SETTORI STENTANO PIU’ DI ALTRI  AD ESSERE COINVOLTI IN UN APPROCCIO  DI FILIERA  PERCHE’ SPESSO LE IMPRESE AGRICOLE  SI SONO ORGANIZZATE PER MANTENERE VALORE AGGIUNTO IN AZIENDA SVOLGENDO ESSE STESSE ALCUNE O TUTTE LE  FASI  SUCCESSIVE ALLA PRODUZIONE TRAMITE PRIMA TRASFORMAZIONE, PROMOZIONE (SPESSO ON LINE) E VENDITA DIRETTA DEL PRODOTTO TRASFORMATO</a:t>
            </a:r>
          </a:p>
          <a:p>
            <a:pPr marL="342900" indent="-342900">
              <a:buAutoNum type="arabicPeriod"/>
            </a:pPr>
            <a:endParaRPr lang="it-IT" dirty="0" smtClean="0"/>
          </a:p>
          <a:p>
            <a:pPr marL="342900" indent="-342900">
              <a:buAutoNum type="arabicPeriod"/>
            </a:pPr>
            <a:endParaRPr lang="it-IT" dirty="0" smtClean="0"/>
          </a:p>
          <a:p>
            <a:pPr marL="342900" indent="-342900">
              <a:buAutoNum type="arabicPeriod"/>
            </a:pPr>
            <a:endParaRPr lang="it-IT" dirty="0"/>
          </a:p>
        </p:txBody>
      </p:sp>
    </p:spTree>
    <p:extLst>
      <p:ext uri="{BB962C8B-B14F-4D97-AF65-F5344CB8AC3E}">
        <p14:creationId xmlns:p14="http://schemas.microsoft.com/office/powerpoint/2010/main" val="350696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sp>
        <p:nvSpPr>
          <p:cNvPr id="7" name="CasellaDiTesto 6"/>
          <p:cNvSpPr txBox="1"/>
          <p:nvPr/>
        </p:nvSpPr>
        <p:spPr>
          <a:xfrm>
            <a:off x="5652120" y="75069"/>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4"/>
          <a:stretch>
            <a:fillRect/>
          </a:stretch>
        </p:blipFill>
        <p:spPr>
          <a:xfrm>
            <a:off x="309883" y="5949280"/>
            <a:ext cx="8518339" cy="795358"/>
          </a:xfrm>
          <a:prstGeom prst="rect">
            <a:avLst/>
          </a:prstGeom>
        </p:spPr>
      </p:pic>
      <p:sp>
        <p:nvSpPr>
          <p:cNvPr id="3" name="Rettangolo 2"/>
          <p:cNvSpPr/>
          <p:nvPr/>
        </p:nvSpPr>
        <p:spPr>
          <a:xfrm>
            <a:off x="539552" y="1989223"/>
            <a:ext cx="7848872" cy="354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3"/>
            </a:pPr>
            <a:r>
              <a:rPr lang="it-IT" dirty="0" smtClean="0"/>
              <a:t>PER ALCUNI SETTORI EMERGENTI COME NEL CASO DELLA NOCCIOLA, QUINOA, CANAPA E FORSE, IN PROSPETTIVA, ANCHE PER LA BIETOLA BIO, L’APPROCCIO DI FILIERA E’ SICURAMENTE UN ELEMENTO IN GRADO DI SUPERARE GLI SVANTAGGI DERIVANTI DALLA NOVITA’ DEL PROCESSO PRODUTTIVO E DI TRASFORMAZIONE DEL PRODOTTO.</a:t>
            </a:r>
          </a:p>
          <a:p>
            <a:pPr marL="342900" indent="-342900" algn="just">
              <a:buFont typeface="+mj-lt"/>
              <a:buAutoNum type="arabicPeriod" startAt="3"/>
            </a:pPr>
            <a:endParaRPr lang="it-IT" dirty="0"/>
          </a:p>
          <a:p>
            <a:pPr marL="342900" indent="-342900" algn="just">
              <a:buFont typeface="+mj-lt"/>
              <a:buAutoNum type="arabicPeriod" startAt="3"/>
            </a:pPr>
            <a:r>
              <a:rPr lang="it-IT" dirty="0" smtClean="0"/>
              <a:t>LA DURATA  NEL TEMPO DELLA FILIERA OLTRE I VINCOLI IMPOSTI DAL BANDO E’ LEGATA  ESSENZIALMENTE ALL’OTTENIMENTO DI UN PRODOTTO TRASFORMATO CHE PERMETTA ALLE AZIENDE AGRICOLE ADERENTI DI RICONOSCERSI QUALI ATTORI PRIMARI NEL CONSEGUIMENTO DI DETTO PRODOTTO. </a:t>
            </a:r>
            <a:endParaRPr lang="it-IT" dirty="0"/>
          </a:p>
        </p:txBody>
      </p:sp>
    </p:spTree>
    <p:extLst>
      <p:ext uri="{BB962C8B-B14F-4D97-AF65-F5344CB8AC3E}">
        <p14:creationId xmlns:p14="http://schemas.microsoft.com/office/powerpoint/2010/main" val="8424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74857" y="888261"/>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4"/>
          <a:stretch>
            <a:fillRect/>
          </a:stretch>
        </p:blipFill>
        <p:spPr>
          <a:xfrm>
            <a:off x="309883" y="5949280"/>
            <a:ext cx="8518339" cy="795358"/>
          </a:xfrm>
          <a:prstGeom prst="rect">
            <a:avLst/>
          </a:prstGeom>
        </p:spPr>
      </p:pic>
      <p:sp>
        <p:nvSpPr>
          <p:cNvPr id="3" name="Rettangolo 2"/>
          <p:cNvSpPr/>
          <p:nvPr/>
        </p:nvSpPr>
        <p:spPr>
          <a:xfrm>
            <a:off x="539552" y="1267019"/>
            <a:ext cx="8352928" cy="4034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startAt="5"/>
            </a:pPr>
            <a:r>
              <a:rPr lang="it-IT" dirty="0" smtClean="0"/>
              <a:t>PER QUANTO RIGUARDA IN PARTICOLARE LA FILIERA DELL’OLIVA ASCOLANA DOP, QUESTA POTREBBE ESSERE ATTIVATA GRAZIE ALLA MODIFICA EFFETTUATA AL PSR, CHE RISPETTO AL PASSATO PERMETTE L’ADESIONE ANCHE AD ASSOCIAZIONI DI PRODUTTORI .</a:t>
            </a:r>
          </a:p>
          <a:p>
            <a:pPr marL="342900" indent="-342900" algn="just">
              <a:buFont typeface="+mj-lt"/>
              <a:buAutoNum type="arabicPeriod" startAt="5"/>
            </a:pPr>
            <a:endParaRPr lang="it-IT" dirty="0"/>
          </a:p>
          <a:p>
            <a:pPr marL="342900" indent="-342900" algn="just">
              <a:buFont typeface="+mj-lt"/>
              <a:buAutoNum type="arabicPeriod" startAt="5"/>
            </a:pPr>
            <a:r>
              <a:rPr lang="it-IT" dirty="0" smtClean="0"/>
              <a:t>LA POSSIBILITA’ DI AGGREGARE MOLTI PICCOLI PRODUTTORI PERMETTERA’ DI OTTENERE LA MASSA CRITICA NECESSARIA RICHIESTA DAL MERCATO CON UN PRODOTTO DI ALTA FASCIA E QUINDI DI SICURA REMUNERAZIONE DELLA MATERIA PRIMA</a:t>
            </a:r>
            <a:endParaRPr lang="it-IT" dirty="0"/>
          </a:p>
        </p:txBody>
      </p:sp>
    </p:spTree>
    <p:extLst>
      <p:ext uri="{BB962C8B-B14F-4D97-AF65-F5344CB8AC3E}">
        <p14:creationId xmlns:p14="http://schemas.microsoft.com/office/powerpoint/2010/main" val="188644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4"/>
          <a:stretch>
            <a:fillRect/>
          </a:stretch>
        </p:blipFill>
        <p:spPr>
          <a:xfrm>
            <a:off x="309883" y="5949280"/>
            <a:ext cx="8518339" cy="795358"/>
          </a:xfrm>
          <a:prstGeom prst="rect">
            <a:avLst/>
          </a:prstGeom>
        </p:spPr>
      </p:pic>
      <p:sp>
        <p:nvSpPr>
          <p:cNvPr id="3" name="Rettangolo 2"/>
          <p:cNvSpPr/>
          <p:nvPr/>
        </p:nvSpPr>
        <p:spPr>
          <a:xfrm>
            <a:off x="323528" y="1280195"/>
            <a:ext cx="8352928" cy="4296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startAt="7"/>
            </a:pPr>
            <a:r>
              <a:rPr lang="it-IT" dirty="0" smtClean="0"/>
              <a:t>LE MISURE ATTIVABILI POTREBBERO PERMETTERE AI SINGOLI PRODUTTORI DI ORIENTARSI VERSO LA COLTIVAZIONE DELLA CULTIVAR ASCOLANA TENERA INTRODUCENDO NUOVE TECNICHE DI DIFESA (RETI ANTIINSETTO) E NUOVI SISTEMI DI ALLEVAMENTO SFRUTTANDO IN PARTICOLARE LE MISURE 1.1 E 1.2 PER LA FORMAZIONE ED INFORMAZIONE, MA ANCHE LA MISURA 4.1, 6.4 a 5 PER INTERVENTI AZIENDALI, NONCHE’ LA MISURA 16.2 PER LA MESSA A PUNTO DI TECNICHE DI ALLEVAMENTO E DI DIFESA DAGLI INSETTI DELL’OLIVO GIA’ SPERIMENTATA DA VARIE UNIVERSITA’ (ANCONA E PISA).</a:t>
            </a:r>
          </a:p>
          <a:p>
            <a:pPr marL="342900" indent="-342900" algn="just">
              <a:buFont typeface="+mj-lt"/>
              <a:buAutoNum type="arabicPeriod" startAt="7"/>
            </a:pPr>
            <a:endParaRPr lang="it-IT" dirty="0" smtClean="0"/>
          </a:p>
          <a:p>
            <a:pPr marL="342900" indent="-342900" algn="just">
              <a:buFont typeface="+mj-lt"/>
              <a:buAutoNum type="arabicPeriod" startAt="7"/>
            </a:pPr>
            <a:r>
              <a:rPr lang="it-IT" dirty="0" smtClean="0"/>
              <a:t>CON IL RAGGIUNGIMENTO DI UNA SUFFICIENTE QUANTITA’ DI PRODOTTO TRASFORMATO DI QUALITA’ SI PUO’ PENSARE ANCHE AD UNA PLURIENNALE CAMPAGNA PROMOZIONALE DELL’OLIVA ASCOLANA DOP IN AMBITO COMUNITARIO CON UN CONTRIBUTO DEL 70% DELLA SPESA AMMESSA TRAMITE LA MISURA 3.2</a:t>
            </a:r>
            <a:endParaRPr lang="it-IT" dirty="0"/>
          </a:p>
        </p:txBody>
      </p:sp>
    </p:spTree>
    <p:extLst>
      <p:ext uri="{BB962C8B-B14F-4D97-AF65-F5344CB8AC3E}">
        <p14:creationId xmlns:p14="http://schemas.microsoft.com/office/powerpoint/2010/main" val="73415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4"/>
          <a:stretch>
            <a:fillRect/>
          </a:stretch>
        </p:blipFill>
        <p:spPr>
          <a:xfrm>
            <a:off x="309883" y="5949280"/>
            <a:ext cx="8518339" cy="795358"/>
          </a:xfrm>
          <a:prstGeom prst="rect">
            <a:avLst/>
          </a:prstGeom>
        </p:spPr>
      </p:pic>
      <p:pic>
        <p:nvPicPr>
          <p:cNvPr id="5" name="Immagine 4"/>
          <p:cNvPicPr>
            <a:picLocks noChangeAspect="1"/>
          </p:cNvPicPr>
          <p:nvPr/>
        </p:nvPicPr>
        <p:blipFill>
          <a:blip r:embed="rId5"/>
          <a:stretch>
            <a:fillRect/>
          </a:stretch>
        </p:blipFill>
        <p:spPr>
          <a:xfrm>
            <a:off x="1403648" y="2780928"/>
            <a:ext cx="6624736" cy="1512168"/>
          </a:xfrm>
          <a:prstGeom prst="rect">
            <a:avLst/>
          </a:prstGeom>
        </p:spPr>
      </p:pic>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318" y="1143953"/>
            <a:ext cx="8136904" cy="4082549"/>
          </a:xfrm>
          <a:prstGeom prst="rect">
            <a:avLst/>
          </a:prstGeom>
        </p:spPr>
      </p:pic>
      <p:pic>
        <p:nvPicPr>
          <p:cNvPr id="8" name="Immagine 7"/>
          <p:cNvPicPr>
            <a:picLocks noChangeAspect="1"/>
          </p:cNvPicPr>
          <p:nvPr/>
        </p:nvPicPr>
        <p:blipFill>
          <a:blip r:embed="rId7"/>
          <a:stretch>
            <a:fillRect/>
          </a:stretch>
        </p:blipFill>
        <p:spPr>
          <a:xfrm>
            <a:off x="1547664" y="1854697"/>
            <a:ext cx="6626926" cy="1511939"/>
          </a:xfrm>
          <a:prstGeom prst="rect">
            <a:avLst/>
          </a:prstGeom>
        </p:spPr>
      </p:pic>
    </p:spTree>
    <p:extLst>
      <p:ext uri="{BB962C8B-B14F-4D97-AF65-F5344CB8AC3E}">
        <p14:creationId xmlns:p14="http://schemas.microsoft.com/office/powerpoint/2010/main" val="3610467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4"/>
          <a:stretch>
            <a:fillRect/>
          </a:stretch>
        </p:blipFill>
        <p:spPr>
          <a:xfrm>
            <a:off x="309883" y="5949280"/>
            <a:ext cx="8518339" cy="795358"/>
          </a:xfrm>
          <a:prstGeom prst="rect">
            <a:avLst/>
          </a:prstGeom>
        </p:spPr>
      </p:pic>
      <p:sp>
        <p:nvSpPr>
          <p:cNvPr id="3" name="Rettangolo 2"/>
          <p:cNvSpPr/>
          <p:nvPr/>
        </p:nvSpPr>
        <p:spPr>
          <a:xfrm>
            <a:off x="542644" y="1209239"/>
            <a:ext cx="8288670" cy="99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PSR MARCHE 2014/2020 BANDI FILIERE AGROALIMENTARI APERTI AD OGGI</a:t>
            </a:r>
            <a:endParaRPr lang="it-IT" sz="2400" dirty="0"/>
          </a:p>
        </p:txBody>
      </p:sp>
      <p:sp>
        <p:nvSpPr>
          <p:cNvPr id="4" name="Rettangolo 3"/>
          <p:cNvSpPr/>
          <p:nvPr/>
        </p:nvSpPr>
        <p:spPr>
          <a:xfrm>
            <a:off x="532478" y="2713434"/>
            <a:ext cx="8285578" cy="2934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endParaRPr lang="it-IT" sz="2200" dirty="0" smtClean="0"/>
          </a:p>
          <a:p>
            <a:pPr marL="342900" indent="-342900">
              <a:buAutoNum type="arabicPeriod"/>
            </a:pPr>
            <a:r>
              <a:rPr lang="it-IT" sz="2200" dirty="0" smtClean="0"/>
              <a:t>Bando Progetti </a:t>
            </a:r>
            <a:r>
              <a:rPr lang="it-IT" sz="2200" dirty="0"/>
              <a:t>integrati Filiere </a:t>
            </a:r>
            <a:r>
              <a:rPr lang="it-IT" sz="2200" dirty="0" smtClean="0"/>
              <a:t>Agroalimentari attivato su tutto il territorio regionale con scadenza 30/03/2017</a:t>
            </a:r>
          </a:p>
          <a:p>
            <a:pPr marL="342900" indent="-342900">
              <a:buAutoNum type="arabicPeriod"/>
            </a:pPr>
            <a:endParaRPr lang="it-IT" sz="2200" dirty="0" smtClean="0"/>
          </a:p>
          <a:p>
            <a:pPr marL="342900" indent="-342900">
              <a:buAutoNum type="arabicPeriod"/>
            </a:pPr>
            <a:r>
              <a:rPr lang="it-IT" sz="2200" dirty="0" smtClean="0"/>
              <a:t>Primo bando Progetti </a:t>
            </a:r>
            <a:r>
              <a:rPr lang="it-IT" sz="2200" dirty="0"/>
              <a:t>integrati Filiere </a:t>
            </a:r>
            <a:r>
              <a:rPr lang="it-IT" sz="2200" dirty="0" smtClean="0"/>
              <a:t>Agroalimentari attivato in area cratere sisma con scadenza 07/07/2020</a:t>
            </a:r>
          </a:p>
          <a:p>
            <a:pPr marL="342900" indent="-342900">
              <a:buAutoNum type="arabicPeriod"/>
            </a:pPr>
            <a:endParaRPr lang="it-IT" sz="2200" dirty="0" smtClean="0"/>
          </a:p>
          <a:p>
            <a:pPr marL="342900" indent="-342900">
              <a:buAutoNum type="arabicPeriod"/>
            </a:pPr>
            <a:r>
              <a:rPr lang="it-IT" sz="2200" dirty="0" smtClean="0"/>
              <a:t>Secondo bando </a:t>
            </a:r>
            <a:r>
              <a:rPr lang="it-IT" sz="2200" dirty="0"/>
              <a:t>Progetti integrati Filiere Agroalimentari attivato in area cratere sisma con scadenza </a:t>
            </a:r>
            <a:r>
              <a:rPr lang="it-IT" sz="2200" dirty="0" smtClean="0"/>
              <a:t>07/08/2020</a:t>
            </a:r>
          </a:p>
          <a:p>
            <a:pPr marL="342900" indent="-342900">
              <a:buAutoNum type="arabicPeriod"/>
            </a:pPr>
            <a:endParaRPr lang="it-IT" dirty="0"/>
          </a:p>
          <a:p>
            <a:endParaRPr lang="it-IT" dirty="0"/>
          </a:p>
        </p:txBody>
      </p:sp>
    </p:spTree>
    <p:extLst>
      <p:ext uri="{BB962C8B-B14F-4D97-AF65-F5344CB8AC3E}">
        <p14:creationId xmlns:p14="http://schemas.microsoft.com/office/powerpoint/2010/main" val="58027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4"/>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5"/>
          <a:stretch>
            <a:fillRect/>
          </a:stretch>
        </p:blipFill>
        <p:spPr>
          <a:xfrm>
            <a:off x="309883" y="5949280"/>
            <a:ext cx="8518339" cy="795358"/>
          </a:xfrm>
          <a:prstGeom prst="rect">
            <a:avLst/>
          </a:prstGeom>
        </p:spPr>
      </p:pic>
      <p:sp>
        <p:nvSpPr>
          <p:cNvPr id="3" name="Rettangolo 2"/>
          <p:cNvSpPr/>
          <p:nvPr/>
        </p:nvSpPr>
        <p:spPr>
          <a:xfrm>
            <a:off x="572608" y="1819081"/>
            <a:ext cx="7992888"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it-IT" sz="2800" dirty="0"/>
              <a:t>Bando Progetti integrati Filiere Agroalimentari attivato su tutto il territorio regionale con scadenza 30/03/2017</a:t>
            </a:r>
          </a:p>
        </p:txBody>
      </p:sp>
      <p:sp>
        <p:nvSpPr>
          <p:cNvPr id="4" name="Rettangolo 3"/>
          <p:cNvSpPr/>
          <p:nvPr/>
        </p:nvSpPr>
        <p:spPr>
          <a:xfrm>
            <a:off x="572608" y="4293096"/>
            <a:ext cx="799288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Dotazione finanziaria, misure attivate e somme impegnate</a:t>
            </a:r>
            <a:endParaRPr lang="it-IT" sz="2800" dirty="0"/>
          </a:p>
        </p:txBody>
      </p:sp>
    </p:spTree>
    <p:extLst>
      <p:ext uri="{BB962C8B-B14F-4D97-AF65-F5344CB8AC3E}">
        <p14:creationId xmlns:p14="http://schemas.microsoft.com/office/powerpoint/2010/main" val="419632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4"/>
          <a:stretch>
            <a:fillRect/>
          </a:stretch>
        </p:blipFill>
        <p:spPr>
          <a:xfrm>
            <a:off x="318057" y="5833809"/>
            <a:ext cx="8518339" cy="795358"/>
          </a:xfrm>
          <a:prstGeom prst="rect">
            <a:avLst/>
          </a:prstGeom>
        </p:spPr>
      </p:pic>
      <p:graphicFrame>
        <p:nvGraphicFramePr>
          <p:cNvPr id="6" name="Tabella 5"/>
          <p:cNvGraphicFramePr>
            <a:graphicFrameLocks noGrp="1"/>
          </p:cNvGraphicFramePr>
          <p:nvPr>
            <p:extLst>
              <p:ext uri="{D42A27DB-BD31-4B8C-83A1-F6EECF244321}">
                <p14:modId xmlns:p14="http://schemas.microsoft.com/office/powerpoint/2010/main" val="137305907"/>
              </p:ext>
            </p:extLst>
          </p:nvPr>
        </p:nvGraphicFramePr>
        <p:xfrm>
          <a:off x="323528" y="1581403"/>
          <a:ext cx="8352928" cy="4167782"/>
        </p:xfrm>
        <a:graphic>
          <a:graphicData uri="http://schemas.openxmlformats.org/drawingml/2006/table">
            <a:tbl>
              <a:tblPr>
                <a:tableStyleId>{5C22544A-7EE6-4342-B048-85BDC9FD1C3A}</a:tableStyleId>
              </a:tblPr>
              <a:tblGrid>
                <a:gridCol w="2802448">
                  <a:extLst>
                    <a:ext uri="{9D8B030D-6E8A-4147-A177-3AD203B41FA5}">
                      <a16:colId xmlns:a16="http://schemas.microsoft.com/office/drawing/2014/main" val="2619624370"/>
                    </a:ext>
                  </a:extLst>
                </a:gridCol>
                <a:gridCol w="1806064">
                  <a:extLst>
                    <a:ext uri="{9D8B030D-6E8A-4147-A177-3AD203B41FA5}">
                      <a16:colId xmlns:a16="http://schemas.microsoft.com/office/drawing/2014/main" val="4226251256"/>
                    </a:ext>
                  </a:extLst>
                </a:gridCol>
                <a:gridCol w="1800200">
                  <a:extLst>
                    <a:ext uri="{9D8B030D-6E8A-4147-A177-3AD203B41FA5}">
                      <a16:colId xmlns:a16="http://schemas.microsoft.com/office/drawing/2014/main" val="3753732464"/>
                    </a:ext>
                  </a:extLst>
                </a:gridCol>
                <a:gridCol w="1944216">
                  <a:extLst>
                    <a:ext uri="{9D8B030D-6E8A-4147-A177-3AD203B41FA5}">
                      <a16:colId xmlns:a16="http://schemas.microsoft.com/office/drawing/2014/main" val="3097242129"/>
                    </a:ext>
                  </a:extLst>
                </a:gridCol>
              </a:tblGrid>
              <a:tr h="1056613">
                <a:tc>
                  <a:txBody>
                    <a:bodyPr/>
                    <a:lstStyle/>
                    <a:p>
                      <a:pPr algn="just" fontAlgn="ctr"/>
                      <a:r>
                        <a:rPr lang="it-IT" sz="2400" u="none" strike="noStrike" dirty="0">
                          <a:solidFill>
                            <a:schemeClr val="bg1"/>
                          </a:solidFill>
                          <a:effectLst/>
                        </a:rPr>
                        <a:t>Misure attivabili </a:t>
                      </a:r>
                      <a:endParaRPr lang="it-IT" sz="24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ctr"/>
                      <a:r>
                        <a:rPr lang="it-IT" sz="2400" u="none" strike="noStrike" dirty="0">
                          <a:solidFill>
                            <a:schemeClr val="bg1"/>
                          </a:solidFill>
                          <a:effectLst/>
                        </a:rPr>
                        <a:t>Dotazione per misura</a:t>
                      </a:r>
                      <a:endParaRPr lang="it-IT" sz="24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ctr"/>
                      <a:r>
                        <a:rPr lang="it-IT" sz="2400" u="none" strike="noStrike" dirty="0">
                          <a:solidFill>
                            <a:schemeClr val="bg1"/>
                          </a:solidFill>
                          <a:effectLst/>
                        </a:rPr>
                        <a:t>Somme impegnate per misura</a:t>
                      </a:r>
                      <a:endParaRPr lang="it-IT" sz="24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ctr"/>
                      <a:r>
                        <a:rPr lang="it-IT" sz="2400" u="none" strike="noStrike" dirty="0" smtClean="0">
                          <a:solidFill>
                            <a:schemeClr val="bg1"/>
                          </a:solidFill>
                          <a:effectLst/>
                        </a:rPr>
                        <a:t>Residuo </a:t>
                      </a:r>
                      <a:r>
                        <a:rPr lang="it-IT" sz="2400" u="none" strike="noStrike" dirty="0">
                          <a:solidFill>
                            <a:schemeClr val="bg1"/>
                          </a:solidFill>
                          <a:effectLst/>
                        </a:rPr>
                        <a:t>per misura </a:t>
                      </a:r>
                      <a:endParaRPr lang="it-IT" sz="24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val="96974028"/>
                  </a:ext>
                </a:extLst>
              </a:tr>
              <a:tr h="541191">
                <a:tc>
                  <a:txBody>
                    <a:bodyPr/>
                    <a:lstStyle/>
                    <a:p>
                      <a:pPr algn="just" fontAlgn="ctr"/>
                      <a:r>
                        <a:rPr lang="it-IT" sz="1800" u="none" strike="noStrike" dirty="0">
                          <a:solidFill>
                            <a:schemeClr val="bg1"/>
                          </a:solidFill>
                          <a:effectLst/>
                        </a:rPr>
                        <a:t>Misura 1.1. A – Formazione (di sistema)</a:t>
                      </a:r>
                      <a:endParaRPr lang="it-IT" sz="1800" b="0"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r" fontAlgn="ctr"/>
                      <a:r>
                        <a:rPr lang="it-IT" sz="1800" u="none" strike="noStrike" dirty="0">
                          <a:solidFill>
                            <a:schemeClr val="tx1"/>
                          </a:solidFill>
                          <a:effectLst/>
                        </a:rPr>
                        <a:t>€ 500.000,00</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it-IT" sz="1800" u="none" strike="noStrike" dirty="0">
                          <a:solidFill>
                            <a:schemeClr val="tx1"/>
                          </a:solidFill>
                          <a:effectLst/>
                        </a:rPr>
                        <a:t>€ 10.520,00</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it-IT" sz="1800" u="none" strike="noStrike" dirty="0">
                          <a:solidFill>
                            <a:schemeClr val="tx1"/>
                          </a:solidFill>
                          <a:effectLst/>
                        </a:rPr>
                        <a:t>€ 489.480,00</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07852311"/>
                  </a:ext>
                </a:extLst>
              </a:tr>
              <a:tr h="541191">
                <a:tc>
                  <a:txBody>
                    <a:bodyPr/>
                    <a:lstStyle/>
                    <a:p>
                      <a:pPr algn="just" fontAlgn="ctr"/>
                      <a:r>
                        <a:rPr lang="it-IT" sz="1800" u="none" strike="noStrike" dirty="0">
                          <a:solidFill>
                            <a:schemeClr val="bg1"/>
                          </a:solidFill>
                          <a:effectLst/>
                        </a:rPr>
                        <a:t>Misura 1.2.A – Informazione (di sistema)</a:t>
                      </a:r>
                      <a:endParaRPr lang="it-IT" sz="1800" b="0"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r" fontAlgn="ctr"/>
                      <a:r>
                        <a:rPr lang="it-IT" sz="1800" u="none" strike="noStrike" dirty="0">
                          <a:solidFill>
                            <a:schemeClr val="tx1"/>
                          </a:solidFill>
                          <a:effectLst/>
                        </a:rPr>
                        <a:t>€ 500.000,00</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it-IT" sz="1800" u="none" strike="noStrike" dirty="0">
                          <a:solidFill>
                            <a:schemeClr val="tx1"/>
                          </a:solidFill>
                          <a:effectLst/>
                        </a:rPr>
                        <a:t>€ 147.990,80</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it-IT" sz="1800" u="none" strike="noStrike" dirty="0">
                          <a:solidFill>
                            <a:schemeClr val="tx1"/>
                          </a:solidFill>
                          <a:effectLst/>
                        </a:rPr>
                        <a:t>€ 352.009,20</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3666337739"/>
                  </a:ext>
                </a:extLst>
              </a:tr>
              <a:tr h="541191">
                <a:tc>
                  <a:txBody>
                    <a:bodyPr/>
                    <a:lstStyle/>
                    <a:p>
                      <a:pPr algn="just" fontAlgn="ctr"/>
                      <a:r>
                        <a:rPr lang="it-IT" sz="1800" u="none" strike="noStrike" dirty="0">
                          <a:solidFill>
                            <a:schemeClr val="bg1"/>
                          </a:solidFill>
                          <a:effectLst/>
                        </a:rPr>
                        <a:t>Misura 3.1 - Certificazione di qualità</a:t>
                      </a:r>
                      <a:endParaRPr lang="it-IT" sz="1800" b="0"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r" fontAlgn="ctr"/>
                      <a:r>
                        <a:rPr lang="it-IT" sz="1800" u="none" strike="noStrike" dirty="0">
                          <a:solidFill>
                            <a:schemeClr val="tx1"/>
                          </a:solidFill>
                          <a:effectLst/>
                        </a:rPr>
                        <a:t>€ 300.000,00</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it-IT" sz="1800" u="none" strike="noStrike" dirty="0">
                          <a:solidFill>
                            <a:schemeClr val="tx1"/>
                          </a:solidFill>
                          <a:effectLst/>
                        </a:rPr>
                        <a:t>€ 34.348,42</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it-IT" sz="1800" u="none" strike="noStrike" dirty="0">
                          <a:solidFill>
                            <a:schemeClr val="tx1"/>
                          </a:solidFill>
                          <a:effectLst/>
                        </a:rPr>
                        <a:t>€ 265.651,58</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299447063"/>
                  </a:ext>
                </a:extLst>
              </a:tr>
              <a:tr h="1386482">
                <a:tc>
                  <a:txBody>
                    <a:bodyPr/>
                    <a:lstStyle/>
                    <a:p>
                      <a:pPr algn="l" fontAlgn="ctr"/>
                      <a:r>
                        <a:rPr lang="it-IT" sz="1800" u="none" strike="noStrike">
                          <a:solidFill>
                            <a:schemeClr val="bg1"/>
                          </a:solidFill>
                          <a:effectLst/>
                        </a:rPr>
                        <a:t>Misura 3.2 - Sostegno per attività di informazione e promozione, svolte da associazioni di produttori nel mercato interno</a:t>
                      </a:r>
                      <a:endParaRPr lang="it-IT" sz="1800" b="0"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r" fontAlgn="ctr"/>
                      <a:r>
                        <a:rPr lang="it-IT" sz="1800" u="none" strike="noStrike" dirty="0">
                          <a:solidFill>
                            <a:schemeClr val="tx1"/>
                          </a:solidFill>
                          <a:effectLst/>
                        </a:rPr>
                        <a:t>€ 5.000.000,00</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800" u="none" strike="noStrike" dirty="0">
                          <a:solidFill>
                            <a:schemeClr val="tx1"/>
                          </a:solidFill>
                          <a:effectLst/>
                        </a:rPr>
                        <a:t>€ 7.374.152,88</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800" u="none" strike="noStrike" dirty="0">
                          <a:solidFill>
                            <a:srgbClr val="FF0000"/>
                          </a:solidFill>
                          <a:effectLst/>
                        </a:rPr>
                        <a:t>-€ 2.374.152,88</a:t>
                      </a:r>
                      <a:endParaRPr lang="it-IT" sz="1800" b="0" i="0" u="none" strike="noStrike" dirty="0">
                        <a:solidFill>
                          <a:srgbClr val="FF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470218509"/>
                  </a:ext>
                </a:extLst>
              </a:tr>
            </a:tbl>
          </a:graphicData>
        </a:graphic>
      </p:graphicFrame>
    </p:spTree>
    <p:extLst>
      <p:ext uri="{BB962C8B-B14F-4D97-AF65-F5344CB8AC3E}">
        <p14:creationId xmlns:p14="http://schemas.microsoft.com/office/powerpoint/2010/main" val="4046121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4"/>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5"/>
          <a:stretch>
            <a:fillRect/>
          </a:stretch>
        </p:blipFill>
        <p:spPr>
          <a:xfrm>
            <a:off x="309883" y="5949280"/>
            <a:ext cx="8518339" cy="795358"/>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val="2381672464"/>
              </p:ext>
            </p:extLst>
          </p:nvPr>
        </p:nvGraphicFramePr>
        <p:xfrm>
          <a:off x="251520" y="1510447"/>
          <a:ext cx="8576702" cy="4254738"/>
        </p:xfrm>
        <a:graphic>
          <a:graphicData uri="http://schemas.openxmlformats.org/drawingml/2006/table">
            <a:tbl>
              <a:tblPr>
                <a:tableStyleId>{5C22544A-7EE6-4342-B048-85BDC9FD1C3A}</a:tableStyleId>
              </a:tblPr>
              <a:tblGrid>
                <a:gridCol w="2960629">
                  <a:extLst>
                    <a:ext uri="{9D8B030D-6E8A-4147-A177-3AD203B41FA5}">
                      <a16:colId xmlns:a16="http://schemas.microsoft.com/office/drawing/2014/main" val="3558376501"/>
                    </a:ext>
                  </a:extLst>
                </a:gridCol>
                <a:gridCol w="2014620">
                  <a:extLst>
                    <a:ext uri="{9D8B030D-6E8A-4147-A177-3AD203B41FA5}">
                      <a16:colId xmlns:a16="http://schemas.microsoft.com/office/drawing/2014/main" val="2734276761"/>
                    </a:ext>
                  </a:extLst>
                </a:gridCol>
                <a:gridCol w="2029191">
                  <a:extLst>
                    <a:ext uri="{9D8B030D-6E8A-4147-A177-3AD203B41FA5}">
                      <a16:colId xmlns:a16="http://schemas.microsoft.com/office/drawing/2014/main" val="591320436"/>
                    </a:ext>
                  </a:extLst>
                </a:gridCol>
                <a:gridCol w="1572262">
                  <a:extLst>
                    <a:ext uri="{9D8B030D-6E8A-4147-A177-3AD203B41FA5}">
                      <a16:colId xmlns:a16="http://schemas.microsoft.com/office/drawing/2014/main" val="2629984770"/>
                    </a:ext>
                  </a:extLst>
                </a:gridCol>
              </a:tblGrid>
              <a:tr h="906160">
                <a:tc>
                  <a:txBody>
                    <a:bodyPr/>
                    <a:lstStyle/>
                    <a:p>
                      <a:pPr algn="just" fontAlgn="ctr"/>
                      <a:r>
                        <a:rPr lang="it-IT" sz="1800" u="none" strike="noStrike" dirty="0">
                          <a:solidFill>
                            <a:schemeClr val="bg1"/>
                          </a:solidFill>
                          <a:effectLst/>
                        </a:rPr>
                        <a:t>Misura 4.1  - Sostegno a investimenti nelle aziende agricole</a:t>
                      </a:r>
                      <a:endParaRPr lang="it-IT" sz="1800" b="0"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r" fontAlgn="ctr"/>
                      <a:r>
                        <a:rPr lang="it-IT" sz="1800" u="none" strike="noStrike" dirty="0">
                          <a:solidFill>
                            <a:schemeClr val="tx1"/>
                          </a:solidFill>
                          <a:effectLst/>
                        </a:rPr>
                        <a:t>€ 7.000.000,00</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r" fontAlgn="b"/>
                      <a:r>
                        <a:rPr lang="it-IT" sz="1800" u="none" strike="noStrike" dirty="0">
                          <a:solidFill>
                            <a:schemeClr val="tx1"/>
                          </a:solidFill>
                          <a:effectLst/>
                        </a:rPr>
                        <a:t>€ 1.305.598,99</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r" fontAlgn="b"/>
                      <a:r>
                        <a:rPr lang="it-IT" sz="1800" u="none" strike="noStrike" dirty="0">
                          <a:solidFill>
                            <a:schemeClr val="tx1"/>
                          </a:solidFill>
                          <a:effectLst/>
                        </a:rPr>
                        <a:t>€ 5.694.401,01</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543109194"/>
                  </a:ext>
                </a:extLst>
              </a:tr>
              <a:tr h="464131">
                <a:tc>
                  <a:txBody>
                    <a:bodyPr/>
                    <a:lstStyle/>
                    <a:p>
                      <a:pPr algn="just" fontAlgn="ctr"/>
                      <a:r>
                        <a:rPr lang="it-IT" sz="1800" u="none" strike="noStrike" dirty="0">
                          <a:solidFill>
                            <a:schemeClr val="bg1"/>
                          </a:solidFill>
                          <a:effectLst/>
                        </a:rPr>
                        <a:t>Misura 4.2. A e B - Trasformazione</a:t>
                      </a:r>
                      <a:endParaRPr lang="it-IT" sz="1800" b="0"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r" fontAlgn="ctr"/>
                      <a:r>
                        <a:rPr lang="it-IT" sz="1800" u="none" strike="noStrike" dirty="0">
                          <a:solidFill>
                            <a:schemeClr val="tx1"/>
                          </a:solidFill>
                          <a:effectLst/>
                        </a:rPr>
                        <a:t>€ 7.500.000,00</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r" fontAlgn="b"/>
                      <a:r>
                        <a:rPr lang="it-IT" sz="1800" u="none" strike="noStrike" dirty="0">
                          <a:solidFill>
                            <a:schemeClr val="tx1"/>
                          </a:solidFill>
                          <a:effectLst/>
                        </a:rPr>
                        <a:t>€ 5.901.091,09</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r" fontAlgn="b"/>
                      <a:r>
                        <a:rPr lang="it-IT" sz="1800" u="none" strike="noStrike" dirty="0">
                          <a:solidFill>
                            <a:schemeClr val="tx1"/>
                          </a:solidFill>
                          <a:effectLst/>
                        </a:rPr>
                        <a:t>€ 1.598.908,91</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467901177"/>
                  </a:ext>
                </a:extLst>
              </a:tr>
              <a:tr h="464131">
                <a:tc>
                  <a:txBody>
                    <a:bodyPr/>
                    <a:lstStyle/>
                    <a:p>
                      <a:pPr algn="just" fontAlgn="ctr"/>
                      <a:r>
                        <a:rPr lang="it-IT" sz="1800" u="none" strike="noStrike">
                          <a:solidFill>
                            <a:schemeClr val="bg1"/>
                          </a:solidFill>
                          <a:effectLst/>
                        </a:rPr>
                        <a:t>Misura 16.2 -  Progetti pilota (di sistema)</a:t>
                      </a:r>
                      <a:endParaRPr lang="it-IT" sz="1800" b="0"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r" fontAlgn="ctr"/>
                      <a:r>
                        <a:rPr lang="it-IT" sz="1800" u="none" strike="noStrike" dirty="0">
                          <a:solidFill>
                            <a:schemeClr val="tx1"/>
                          </a:solidFill>
                          <a:effectLst/>
                        </a:rPr>
                        <a:t>€ 1.000.000,00</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r" fontAlgn="b"/>
                      <a:r>
                        <a:rPr lang="it-IT" sz="1800" u="none" strike="noStrike" dirty="0">
                          <a:solidFill>
                            <a:schemeClr val="tx1"/>
                          </a:solidFill>
                          <a:effectLst/>
                        </a:rPr>
                        <a:t>€ 1.439.462,41</a:t>
                      </a:r>
                      <a:endParaRPr lang="it-IT" sz="1800" b="0" i="0" u="none" strike="noStrike" dirty="0">
                        <a:solidFill>
                          <a:schemeClr val="tx1"/>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r" fontAlgn="b"/>
                      <a:r>
                        <a:rPr lang="it-IT" sz="1800" u="none" strike="noStrike" dirty="0">
                          <a:solidFill>
                            <a:srgbClr val="FF0000"/>
                          </a:solidFill>
                          <a:effectLst/>
                        </a:rPr>
                        <a:t>-€ 439.462,41</a:t>
                      </a:r>
                      <a:endParaRPr lang="it-IT" sz="1800" b="0" i="0" u="none" strike="noStrike" dirty="0">
                        <a:solidFill>
                          <a:srgbClr val="FF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7027875"/>
                  </a:ext>
                </a:extLst>
              </a:tr>
              <a:tr h="2232248">
                <a:tc>
                  <a:txBody>
                    <a:bodyPr/>
                    <a:lstStyle/>
                    <a:p>
                      <a:pPr algn="just" fontAlgn="ctr"/>
                      <a:r>
                        <a:rPr lang="it-IT" sz="1800" u="none" strike="noStrike" dirty="0">
                          <a:solidFill>
                            <a:schemeClr val="bg1"/>
                          </a:solidFill>
                          <a:effectLst/>
                        </a:rPr>
                        <a:t>Dotazione totale filiere Agroalimentari</a:t>
                      </a:r>
                      <a:endParaRPr lang="it-IT"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r" fontAlgn="ctr"/>
                      <a:r>
                        <a:rPr lang="it-IT" sz="1800" b="1" u="none" strike="noStrike" dirty="0">
                          <a:solidFill>
                            <a:srgbClr val="FF0000"/>
                          </a:solidFill>
                          <a:effectLst/>
                        </a:rPr>
                        <a:t>€ 21.800.000,00</a:t>
                      </a:r>
                      <a:endParaRPr lang="it-IT" sz="1800" b="1" i="0" u="none" strike="noStrike" dirty="0">
                        <a:solidFill>
                          <a:srgbClr val="FF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r" fontAlgn="ctr"/>
                      <a:r>
                        <a:rPr lang="it-IT" sz="1800" b="1" u="none" strike="noStrike" dirty="0">
                          <a:solidFill>
                            <a:srgbClr val="FF0000"/>
                          </a:solidFill>
                          <a:effectLst/>
                        </a:rPr>
                        <a:t>€ 16.213.164,59</a:t>
                      </a:r>
                      <a:endParaRPr lang="it-IT" sz="1800" b="1" i="0" u="none" strike="noStrike" dirty="0">
                        <a:solidFill>
                          <a:srgbClr val="FF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r" fontAlgn="ctr"/>
                      <a:r>
                        <a:rPr lang="it-IT" sz="1800" b="1" u="none" strike="noStrike" dirty="0">
                          <a:solidFill>
                            <a:srgbClr val="FF0000"/>
                          </a:solidFill>
                          <a:effectLst/>
                        </a:rPr>
                        <a:t>€ 5.586.835,41</a:t>
                      </a:r>
                      <a:endParaRPr lang="it-IT" sz="1800" b="1" i="0" u="none" strike="noStrike" dirty="0">
                        <a:solidFill>
                          <a:srgbClr val="FF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3992614195"/>
                  </a:ext>
                </a:extLst>
              </a:tr>
            </a:tbl>
          </a:graphicData>
        </a:graphic>
      </p:graphicFrame>
    </p:spTree>
    <p:extLst>
      <p:ext uri="{BB962C8B-B14F-4D97-AF65-F5344CB8AC3E}">
        <p14:creationId xmlns:p14="http://schemas.microsoft.com/office/powerpoint/2010/main" val="406868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669"/>
          <a:stretch/>
        </p:blipFill>
        <p:spPr bwMode="auto">
          <a:xfrm>
            <a:off x="21831" y="1023501"/>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4"/>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5"/>
          <a:stretch>
            <a:fillRect/>
          </a:stretch>
        </p:blipFill>
        <p:spPr>
          <a:xfrm>
            <a:off x="309883" y="5949280"/>
            <a:ext cx="8518339" cy="795358"/>
          </a:xfrm>
          <a:prstGeom prst="rect">
            <a:avLst/>
          </a:prstGeom>
        </p:spPr>
      </p:pic>
      <p:sp>
        <p:nvSpPr>
          <p:cNvPr id="5" name="Rettangolo 4"/>
          <p:cNvSpPr/>
          <p:nvPr/>
        </p:nvSpPr>
        <p:spPr>
          <a:xfrm>
            <a:off x="575645" y="1293894"/>
            <a:ext cx="8280920" cy="4439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600" dirty="0"/>
              <a:t>Con il bando delle filiere Agroalimentari, scaduto il 30/03/2017, sono stati approvati 6 Progetti Integrati di Filiera di cui:</a:t>
            </a:r>
          </a:p>
          <a:p>
            <a:r>
              <a:rPr lang="it-IT" sz="2600" dirty="0"/>
              <a:t>2 riguardanti la filiera delle produzioni biologiche;</a:t>
            </a:r>
          </a:p>
          <a:p>
            <a:r>
              <a:rPr lang="it-IT" sz="2600" dirty="0"/>
              <a:t>1 relativo alle produzioni delle carni di qualità (QM e IGP);</a:t>
            </a:r>
          </a:p>
          <a:p>
            <a:r>
              <a:rPr lang="it-IT" sz="2600" dirty="0"/>
              <a:t>1 riguardante la produzione di malto ed altre produzioni agricole QM;</a:t>
            </a:r>
          </a:p>
          <a:p>
            <a:r>
              <a:rPr lang="it-IT" sz="2600" dirty="0"/>
              <a:t>1 relativo alle produzioni lattiero casearie DOP , STG e QM;</a:t>
            </a:r>
          </a:p>
          <a:p>
            <a:r>
              <a:rPr lang="it-IT" sz="2600" dirty="0"/>
              <a:t>1 relativo alle produzioni di vini DOC, IGT ed olio. </a:t>
            </a:r>
          </a:p>
        </p:txBody>
      </p:sp>
    </p:spTree>
    <p:extLst>
      <p:ext uri="{BB962C8B-B14F-4D97-AF65-F5344CB8AC3E}">
        <p14:creationId xmlns:p14="http://schemas.microsoft.com/office/powerpoint/2010/main" val="338045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4"/>
          <a:stretch>
            <a:fillRect/>
          </a:stretch>
        </p:blipFill>
        <p:spPr>
          <a:xfrm>
            <a:off x="309883" y="5949280"/>
            <a:ext cx="8518339" cy="795358"/>
          </a:xfrm>
          <a:prstGeom prst="rect">
            <a:avLst/>
          </a:prstGeom>
        </p:spPr>
      </p:pic>
      <p:sp>
        <p:nvSpPr>
          <p:cNvPr id="3" name="Rettangolo 2"/>
          <p:cNvSpPr/>
          <p:nvPr/>
        </p:nvSpPr>
        <p:spPr>
          <a:xfrm>
            <a:off x="572608" y="1819081"/>
            <a:ext cx="7992888"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startAt="2"/>
            </a:pPr>
            <a:r>
              <a:rPr lang="it-IT" sz="2800" dirty="0"/>
              <a:t>Primo bando Progetti integrati Filiere Agroalimentari attivato in area cratere sisma con scadenza 07/07/2020</a:t>
            </a:r>
          </a:p>
        </p:txBody>
      </p:sp>
      <p:sp>
        <p:nvSpPr>
          <p:cNvPr id="4" name="Rettangolo 3"/>
          <p:cNvSpPr/>
          <p:nvPr/>
        </p:nvSpPr>
        <p:spPr>
          <a:xfrm>
            <a:off x="572608" y="4293096"/>
            <a:ext cx="799288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Dotazione finanziaria, misure attivate e somme impegnate</a:t>
            </a:r>
            <a:endParaRPr lang="it-IT" sz="2800" dirty="0"/>
          </a:p>
        </p:txBody>
      </p:sp>
    </p:spTree>
    <p:extLst>
      <p:ext uri="{BB962C8B-B14F-4D97-AF65-F5344CB8AC3E}">
        <p14:creationId xmlns:p14="http://schemas.microsoft.com/office/powerpoint/2010/main" val="38005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4"/>
          <a:stretch>
            <a:fillRect/>
          </a:stretch>
        </p:blipFill>
        <p:spPr>
          <a:xfrm>
            <a:off x="309883" y="5949280"/>
            <a:ext cx="8518339" cy="795358"/>
          </a:xfrm>
          <a:prstGeom prst="rect">
            <a:avLst/>
          </a:prstGeom>
        </p:spPr>
      </p:pic>
      <p:sp>
        <p:nvSpPr>
          <p:cNvPr id="3" name="Rettangolo 2"/>
          <p:cNvSpPr/>
          <p:nvPr/>
        </p:nvSpPr>
        <p:spPr>
          <a:xfrm>
            <a:off x="539552" y="1710305"/>
            <a:ext cx="7632848"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Tabella 3"/>
          <p:cNvGraphicFramePr>
            <a:graphicFrameLocks noGrp="1"/>
          </p:cNvGraphicFramePr>
          <p:nvPr>
            <p:extLst>
              <p:ext uri="{D42A27DB-BD31-4B8C-83A1-F6EECF244321}">
                <p14:modId xmlns:p14="http://schemas.microsoft.com/office/powerpoint/2010/main" val="3126077284"/>
              </p:ext>
            </p:extLst>
          </p:nvPr>
        </p:nvGraphicFramePr>
        <p:xfrm>
          <a:off x="309883" y="1124745"/>
          <a:ext cx="8172401" cy="4643743"/>
        </p:xfrm>
        <a:graphic>
          <a:graphicData uri="http://schemas.openxmlformats.org/drawingml/2006/table">
            <a:tbl>
              <a:tblPr firstRow="1" firstCol="1" bandRow="1">
                <a:tableStyleId>{5C22544A-7EE6-4342-B048-85BDC9FD1C3A}</a:tableStyleId>
              </a:tblPr>
              <a:tblGrid>
                <a:gridCol w="3185969">
                  <a:extLst>
                    <a:ext uri="{9D8B030D-6E8A-4147-A177-3AD203B41FA5}">
                      <a16:colId xmlns:a16="http://schemas.microsoft.com/office/drawing/2014/main" val="2763720033"/>
                    </a:ext>
                  </a:extLst>
                </a:gridCol>
                <a:gridCol w="1796228">
                  <a:extLst>
                    <a:ext uri="{9D8B030D-6E8A-4147-A177-3AD203B41FA5}">
                      <a16:colId xmlns:a16="http://schemas.microsoft.com/office/drawing/2014/main" val="701131181"/>
                    </a:ext>
                  </a:extLst>
                </a:gridCol>
                <a:gridCol w="1584176">
                  <a:extLst>
                    <a:ext uri="{9D8B030D-6E8A-4147-A177-3AD203B41FA5}">
                      <a16:colId xmlns:a16="http://schemas.microsoft.com/office/drawing/2014/main" val="257007664"/>
                    </a:ext>
                  </a:extLst>
                </a:gridCol>
                <a:gridCol w="1606028">
                  <a:extLst>
                    <a:ext uri="{9D8B030D-6E8A-4147-A177-3AD203B41FA5}">
                      <a16:colId xmlns:a16="http://schemas.microsoft.com/office/drawing/2014/main" val="722838564"/>
                    </a:ext>
                  </a:extLst>
                </a:gridCol>
              </a:tblGrid>
              <a:tr h="1224135">
                <a:tc>
                  <a:txBody>
                    <a:bodyPr/>
                    <a:lstStyle/>
                    <a:p>
                      <a:pPr algn="ctr">
                        <a:lnSpc>
                          <a:spcPct val="107000"/>
                        </a:lnSpc>
                        <a:spcAft>
                          <a:spcPts val="0"/>
                        </a:spcAft>
                      </a:pPr>
                      <a:r>
                        <a:rPr lang="it-IT" sz="2400" dirty="0">
                          <a:effectLst/>
                        </a:rPr>
                        <a:t>Misure attivabili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t-IT" sz="2400" dirty="0">
                          <a:effectLst/>
                        </a:rPr>
                        <a:t>Dotazione per misura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t-IT" sz="2400" dirty="0" smtClean="0">
                          <a:effectLst/>
                          <a:latin typeface="Calibri" panose="020F0502020204030204" pitchFamily="34" charset="0"/>
                          <a:ea typeface="Calibri" panose="020F0502020204030204" pitchFamily="34" charset="0"/>
                          <a:cs typeface="Times New Roman" panose="02020603050405020304" pitchFamily="18" charset="0"/>
                        </a:rPr>
                        <a:t>Somme impegnate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it-IT" sz="2400" u="none" strike="noStrike" dirty="0" smtClean="0">
                          <a:solidFill>
                            <a:schemeClr val="bg1"/>
                          </a:solidFill>
                          <a:effectLst/>
                        </a:rPr>
                        <a:t>Residuo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9782420"/>
                  </a:ext>
                </a:extLst>
              </a:tr>
              <a:tr h="626539">
                <a:tc>
                  <a:txBody>
                    <a:bodyPr/>
                    <a:lstStyle/>
                    <a:p>
                      <a:pPr algn="just">
                        <a:lnSpc>
                          <a:spcPct val="107000"/>
                        </a:lnSpc>
                        <a:spcAft>
                          <a:spcPts val="0"/>
                        </a:spcAft>
                      </a:pPr>
                      <a:r>
                        <a:rPr lang="it-IT" sz="2000" dirty="0">
                          <a:effectLst/>
                        </a:rPr>
                        <a:t>Misura 1.1. A – Formazione (di sistema)</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000" dirty="0">
                          <a:solidFill>
                            <a:schemeClr val="tx1"/>
                          </a:solidFill>
                          <a:effectLst/>
                        </a:rPr>
                        <a:t>   € 300.000,00</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r" fontAlgn="ctr"/>
                      <a:r>
                        <a:rPr lang="it-IT" sz="2000" b="0" i="0" u="none" strike="noStrike" dirty="0">
                          <a:solidFill>
                            <a:schemeClr val="tx1"/>
                          </a:solidFill>
                          <a:effectLst/>
                          <a:latin typeface="Calibri" panose="020F0502020204030204" pitchFamily="34" charset="0"/>
                        </a:rPr>
                        <a:t>€ 0,00</a:t>
                      </a:r>
                    </a:p>
                  </a:txBody>
                  <a:tcPr marL="9525" marR="9525" marT="9525" marB="0" anchor="ctr">
                    <a:solidFill>
                      <a:schemeClr val="accent1">
                        <a:lumMod val="40000"/>
                        <a:lumOff val="60000"/>
                      </a:schemeClr>
                    </a:solidFill>
                  </a:tcPr>
                </a:tc>
                <a:tc>
                  <a:txBody>
                    <a:bodyPr/>
                    <a:lstStyle/>
                    <a:p>
                      <a:pPr algn="r" fontAlgn="ctr"/>
                      <a:r>
                        <a:rPr lang="it-IT" sz="2000" b="0" i="0" u="none" strike="noStrike" dirty="0">
                          <a:solidFill>
                            <a:schemeClr val="tx1"/>
                          </a:solidFill>
                          <a:effectLst/>
                          <a:latin typeface="Calibri" panose="020F0502020204030204" pitchFamily="34" charset="0"/>
                        </a:rPr>
                        <a:t>€ 300.000,00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978769938"/>
                  </a:ext>
                </a:extLst>
              </a:tr>
              <a:tr h="626539">
                <a:tc>
                  <a:txBody>
                    <a:bodyPr/>
                    <a:lstStyle/>
                    <a:p>
                      <a:pPr algn="just">
                        <a:lnSpc>
                          <a:spcPct val="107000"/>
                        </a:lnSpc>
                        <a:spcAft>
                          <a:spcPts val="0"/>
                        </a:spcAft>
                      </a:pPr>
                      <a:r>
                        <a:rPr lang="it-IT" sz="2000" dirty="0">
                          <a:effectLst/>
                        </a:rPr>
                        <a:t>Misura 1.2.A – Informazione (di sistema)</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000" dirty="0">
                          <a:solidFill>
                            <a:schemeClr val="tx1"/>
                          </a:solidFill>
                          <a:effectLst/>
                        </a:rPr>
                        <a:t>   € 500.000,00</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r" fontAlgn="ctr"/>
                      <a:r>
                        <a:rPr lang="it-IT" sz="2000" b="0" i="0" u="none" strike="noStrike" dirty="0">
                          <a:solidFill>
                            <a:schemeClr val="tx1"/>
                          </a:solidFill>
                          <a:effectLst/>
                          <a:latin typeface="Calibri" panose="020F0502020204030204" pitchFamily="34" charset="0"/>
                        </a:rPr>
                        <a:t>€ 0,00</a:t>
                      </a:r>
                    </a:p>
                  </a:txBody>
                  <a:tcPr marL="9525" marR="9525" marT="9525" marB="0" anchor="ctr">
                    <a:solidFill>
                      <a:schemeClr val="accent1">
                        <a:lumMod val="20000"/>
                        <a:lumOff val="80000"/>
                      </a:schemeClr>
                    </a:solidFill>
                  </a:tcPr>
                </a:tc>
                <a:tc>
                  <a:txBody>
                    <a:bodyPr/>
                    <a:lstStyle/>
                    <a:p>
                      <a:pPr algn="r" fontAlgn="ctr"/>
                      <a:r>
                        <a:rPr lang="it-IT" sz="2000" b="0" i="0" u="none" strike="noStrike" dirty="0">
                          <a:solidFill>
                            <a:schemeClr val="tx1"/>
                          </a:solidFill>
                          <a:effectLst/>
                          <a:latin typeface="Calibri" panose="020F0502020204030204" pitchFamily="34" charset="0"/>
                        </a:rPr>
                        <a:t>€ 500.000,00</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91027205"/>
                  </a:ext>
                </a:extLst>
              </a:tr>
              <a:tr h="626539">
                <a:tc>
                  <a:txBody>
                    <a:bodyPr/>
                    <a:lstStyle/>
                    <a:p>
                      <a:pPr algn="just">
                        <a:lnSpc>
                          <a:spcPct val="107000"/>
                        </a:lnSpc>
                        <a:spcAft>
                          <a:spcPts val="0"/>
                        </a:spcAft>
                      </a:pPr>
                      <a:r>
                        <a:rPr lang="it-IT" sz="2000" dirty="0">
                          <a:effectLst/>
                        </a:rPr>
                        <a:t>Misura 3.1 - Certificazione di qualità</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000" dirty="0">
                          <a:solidFill>
                            <a:schemeClr val="tx1"/>
                          </a:solidFill>
                          <a:effectLst/>
                        </a:rPr>
                        <a:t>€ 200.000,00</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r" fontAlgn="ctr"/>
                      <a:r>
                        <a:rPr lang="it-IT" sz="2000" b="0" i="0" u="none" strike="noStrike" dirty="0">
                          <a:solidFill>
                            <a:schemeClr val="tx1"/>
                          </a:solidFill>
                          <a:effectLst/>
                          <a:latin typeface="Calibri" panose="020F0502020204030204" pitchFamily="34" charset="0"/>
                        </a:rPr>
                        <a:t>€ 46.815,00</a:t>
                      </a:r>
                    </a:p>
                  </a:txBody>
                  <a:tcPr marL="9525" marR="9525" marT="9525" marB="0" anchor="ctr">
                    <a:solidFill>
                      <a:schemeClr val="accent1">
                        <a:lumMod val="40000"/>
                        <a:lumOff val="60000"/>
                      </a:schemeClr>
                    </a:solidFill>
                  </a:tcPr>
                </a:tc>
                <a:tc>
                  <a:txBody>
                    <a:bodyPr/>
                    <a:lstStyle/>
                    <a:p>
                      <a:pPr algn="r" fontAlgn="ctr"/>
                      <a:r>
                        <a:rPr lang="it-IT" sz="2000" b="0" i="0" u="none" strike="noStrike" dirty="0">
                          <a:solidFill>
                            <a:schemeClr val="tx1"/>
                          </a:solidFill>
                          <a:effectLst/>
                          <a:latin typeface="Calibri" panose="020F0502020204030204" pitchFamily="34" charset="0"/>
                        </a:rPr>
                        <a:t>€ 153.185,00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387446834"/>
                  </a:ext>
                </a:extLst>
              </a:tr>
              <a:tr h="1462792">
                <a:tc>
                  <a:txBody>
                    <a:bodyPr/>
                    <a:lstStyle/>
                    <a:p>
                      <a:pPr algn="just">
                        <a:lnSpc>
                          <a:spcPct val="107000"/>
                        </a:lnSpc>
                        <a:spcAft>
                          <a:spcPts val="0"/>
                        </a:spcAft>
                      </a:pPr>
                      <a:r>
                        <a:rPr lang="it-IT" sz="2000" dirty="0">
                          <a:effectLst/>
                        </a:rPr>
                        <a:t>Misura 3.2 - Sostegno per attività di informazione e promozione, svolte da </a:t>
                      </a:r>
                      <a:r>
                        <a:rPr lang="it-IT" sz="2000" dirty="0" err="1" smtClean="0">
                          <a:effectLst/>
                        </a:rPr>
                        <a:t>ass</a:t>
                      </a:r>
                      <a:r>
                        <a:rPr lang="it-IT" sz="2000" dirty="0" smtClean="0">
                          <a:effectLst/>
                        </a:rPr>
                        <a:t>. di </a:t>
                      </a:r>
                      <a:r>
                        <a:rPr lang="it-IT" sz="2000" dirty="0" err="1" smtClean="0">
                          <a:effectLst/>
                        </a:rPr>
                        <a:t>prod</a:t>
                      </a:r>
                      <a:r>
                        <a:rPr lang="it-IT" sz="2000" dirty="0" smtClean="0">
                          <a:effectLst/>
                        </a:rPr>
                        <a:t>. Nel mercato interno</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000" dirty="0">
                          <a:solidFill>
                            <a:schemeClr val="tx1"/>
                          </a:solidFill>
                          <a:effectLst/>
                        </a:rPr>
                        <a:t>€ 1.200.000,00</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r" fontAlgn="ctr"/>
                      <a:r>
                        <a:rPr lang="it-IT" sz="2000" b="0" i="0" u="none" strike="noStrike" dirty="0">
                          <a:solidFill>
                            <a:schemeClr val="tx1"/>
                          </a:solidFill>
                          <a:effectLst/>
                          <a:latin typeface="Calibri" panose="020F0502020204030204" pitchFamily="34" charset="0"/>
                        </a:rPr>
                        <a:t>€ 0,00</a:t>
                      </a:r>
                    </a:p>
                  </a:txBody>
                  <a:tcPr marL="9525" marR="9525" marT="9525" marB="0" anchor="ctr">
                    <a:solidFill>
                      <a:schemeClr val="accent1">
                        <a:lumMod val="20000"/>
                        <a:lumOff val="80000"/>
                      </a:schemeClr>
                    </a:solidFill>
                  </a:tcPr>
                </a:tc>
                <a:tc>
                  <a:txBody>
                    <a:bodyPr/>
                    <a:lstStyle/>
                    <a:p>
                      <a:pPr algn="r" fontAlgn="ctr"/>
                      <a:r>
                        <a:rPr lang="it-IT" sz="2000" b="0" i="0" u="none" strike="noStrike" dirty="0">
                          <a:solidFill>
                            <a:schemeClr val="tx1"/>
                          </a:solidFill>
                          <a:effectLst/>
                          <a:latin typeface="Calibri" panose="020F0502020204030204" pitchFamily="34" charset="0"/>
                        </a:rPr>
                        <a:t>€ 1.200.000,00</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322403808"/>
                  </a:ext>
                </a:extLst>
              </a:tr>
            </a:tbl>
          </a:graphicData>
        </a:graphic>
      </p:graphicFrame>
    </p:spTree>
    <p:extLst>
      <p:ext uri="{BB962C8B-B14F-4D97-AF65-F5344CB8AC3E}">
        <p14:creationId xmlns:p14="http://schemas.microsoft.com/office/powerpoint/2010/main" val="391043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601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5648072"/>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sp>
        <p:nvSpPr>
          <p:cNvPr id="7" name="CasellaDiTesto 6"/>
          <p:cNvSpPr txBox="1"/>
          <p:nvPr/>
        </p:nvSpPr>
        <p:spPr>
          <a:xfrm>
            <a:off x="5652120" y="116632"/>
            <a:ext cx="3240360" cy="1092607"/>
          </a:xfrm>
          <a:prstGeom prst="rect">
            <a:avLst/>
          </a:prstGeom>
          <a:noFill/>
        </p:spPr>
        <p:txBody>
          <a:bodyPr wrap="square" rtlCol="0">
            <a:spAutoFit/>
          </a:bodyPr>
          <a:lstStyle/>
          <a:p>
            <a:pPr algn="r"/>
            <a:r>
              <a:rPr lang="it-IT" sz="1300" dirty="0" err="1">
                <a:latin typeface="Myriad Pro" panose="020B0503030403020204" pitchFamily="34" charset="0"/>
              </a:rPr>
              <a:t>Ascoliva</a:t>
            </a:r>
            <a:r>
              <a:rPr lang="it-IT" sz="1300" dirty="0">
                <a:latin typeface="Myriad Pro" panose="020B0503030403020204" pitchFamily="34" charset="0"/>
              </a:rPr>
              <a:t> Festival 2021</a:t>
            </a:r>
          </a:p>
          <a:p>
            <a:pPr algn="r"/>
            <a:r>
              <a:rPr lang="it-IT" sz="1300" dirty="0">
                <a:latin typeface="Myriad Pro" panose="020B0503030403020204" pitchFamily="34" charset="0"/>
              </a:rPr>
              <a:t>Sala della Vittoria, Pinacoteca Civica</a:t>
            </a:r>
          </a:p>
          <a:p>
            <a:pPr algn="r"/>
            <a:r>
              <a:rPr lang="it-IT" sz="1300" dirty="0">
                <a:latin typeface="Myriad Pro" panose="020B0503030403020204" pitchFamily="34" charset="0"/>
              </a:rPr>
              <a:t>Piazza Arringo, Ascoli Piceno </a:t>
            </a:r>
          </a:p>
          <a:p>
            <a:pPr algn="r"/>
            <a:r>
              <a:rPr lang="it-IT" sz="1300" dirty="0">
                <a:latin typeface="Myriad Pro" panose="020B0503030403020204" pitchFamily="34" charset="0"/>
              </a:rPr>
              <a:t>20 agosto 2021, h. 18.00</a:t>
            </a:r>
          </a:p>
          <a:p>
            <a:endParaRPr lang="it-IT" sz="1300" b="1" dirty="0">
              <a:latin typeface="+mj-lt"/>
            </a:endParaRPr>
          </a:p>
        </p:txBody>
      </p:sp>
      <p:pic>
        <p:nvPicPr>
          <p:cNvPr id="10" name="Immagine 9"/>
          <p:cNvPicPr>
            <a:picLocks noChangeAspect="1"/>
          </p:cNvPicPr>
          <p:nvPr/>
        </p:nvPicPr>
        <p:blipFill>
          <a:blip r:embed="rId4"/>
          <a:stretch>
            <a:fillRect/>
          </a:stretch>
        </p:blipFill>
        <p:spPr>
          <a:xfrm>
            <a:off x="309883" y="5949280"/>
            <a:ext cx="8518339" cy="795358"/>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val="266785884"/>
              </p:ext>
            </p:extLst>
          </p:nvPr>
        </p:nvGraphicFramePr>
        <p:xfrm>
          <a:off x="539552" y="1510446"/>
          <a:ext cx="8136904" cy="4133020"/>
        </p:xfrm>
        <a:graphic>
          <a:graphicData uri="http://schemas.openxmlformats.org/drawingml/2006/table">
            <a:tbl>
              <a:tblPr firstRow="1" firstCol="1" bandRow="1">
                <a:tableStyleId>{5C22544A-7EE6-4342-B048-85BDC9FD1C3A}</a:tableStyleId>
              </a:tblPr>
              <a:tblGrid>
                <a:gridCol w="2987803">
                  <a:extLst>
                    <a:ext uri="{9D8B030D-6E8A-4147-A177-3AD203B41FA5}">
                      <a16:colId xmlns:a16="http://schemas.microsoft.com/office/drawing/2014/main" val="1032117120"/>
                    </a:ext>
                  </a:extLst>
                </a:gridCol>
                <a:gridCol w="1836733">
                  <a:extLst>
                    <a:ext uri="{9D8B030D-6E8A-4147-A177-3AD203B41FA5}">
                      <a16:colId xmlns:a16="http://schemas.microsoft.com/office/drawing/2014/main" val="367322118"/>
                    </a:ext>
                  </a:extLst>
                </a:gridCol>
                <a:gridCol w="1596001">
                  <a:extLst>
                    <a:ext uri="{9D8B030D-6E8A-4147-A177-3AD203B41FA5}">
                      <a16:colId xmlns:a16="http://schemas.microsoft.com/office/drawing/2014/main" val="2085694321"/>
                    </a:ext>
                  </a:extLst>
                </a:gridCol>
                <a:gridCol w="1716367">
                  <a:extLst>
                    <a:ext uri="{9D8B030D-6E8A-4147-A177-3AD203B41FA5}">
                      <a16:colId xmlns:a16="http://schemas.microsoft.com/office/drawing/2014/main" val="1022382303"/>
                    </a:ext>
                  </a:extLst>
                </a:gridCol>
              </a:tblGrid>
              <a:tr h="982450">
                <a:tc>
                  <a:txBody>
                    <a:bodyPr/>
                    <a:lstStyle/>
                    <a:p>
                      <a:pPr algn="just">
                        <a:lnSpc>
                          <a:spcPct val="107000"/>
                        </a:lnSpc>
                        <a:spcAft>
                          <a:spcPts val="0"/>
                        </a:spcAft>
                      </a:pPr>
                      <a:r>
                        <a:rPr lang="it-IT" sz="2000" dirty="0">
                          <a:effectLst/>
                          <a:latin typeface="+mn-lt"/>
                        </a:rPr>
                        <a:t>Misura 4.1  - Sostegno a investimenti nelle aziende agricole</a:t>
                      </a:r>
                      <a:endParaRPr lang="it-IT"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000" b="0" dirty="0">
                          <a:solidFill>
                            <a:schemeClr val="tx1"/>
                          </a:solidFill>
                          <a:effectLst/>
                          <a:latin typeface="+mn-lt"/>
                        </a:rPr>
                        <a:t>€ 1.500.000,00</a:t>
                      </a:r>
                      <a:endParaRPr lang="it-IT"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r" fontAlgn="ctr"/>
                      <a:r>
                        <a:rPr lang="it-IT" sz="2000" b="0" i="0" u="none" strike="noStrike" dirty="0">
                          <a:solidFill>
                            <a:schemeClr val="tx1"/>
                          </a:solidFill>
                          <a:effectLst/>
                          <a:latin typeface="Calibri" panose="020F0502020204030204" pitchFamily="34" charset="0"/>
                        </a:rPr>
                        <a:t>€ 701.906,43</a:t>
                      </a:r>
                    </a:p>
                  </a:txBody>
                  <a:tcPr marL="9525" marR="9525" marT="9525" marB="0" anchor="ctr">
                    <a:solidFill>
                      <a:schemeClr val="accent1">
                        <a:lumMod val="20000"/>
                        <a:lumOff val="80000"/>
                      </a:schemeClr>
                    </a:solidFill>
                  </a:tcPr>
                </a:tc>
                <a:tc>
                  <a:txBody>
                    <a:bodyPr/>
                    <a:lstStyle/>
                    <a:p>
                      <a:pPr algn="r" fontAlgn="ctr"/>
                      <a:r>
                        <a:rPr lang="it-IT" sz="2000" b="0" i="0" u="none" strike="noStrike" dirty="0">
                          <a:solidFill>
                            <a:schemeClr val="tx1"/>
                          </a:solidFill>
                          <a:effectLst/>
                          <a:latin typeface="Calibri" panose="020F0502020204030204" pitchFamily="34" charset="0"/>
                        </a:rPr>
                        <a:t>€ 798.093,57</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188535402"/>
                  </a:ext>
                </a:extLst>
              </a:tr>
              <a:tr h="583372">
                <a:tc>
                  <a:txBody>
                    <a:bodyPr/>
                    <a:lstStyle/>
                    <a:p>
                      <a:pPr algn="just">
                        <a:lnSpc>
                          <a:spcPct val="107000"/>
                        </a:lnSpc>
                        <a:spcAft>
                          <a:spcPts val="0"/>
                        </a:spcAft>
                      </a:pPr>
                      <a:r>
                        <a:rPr lang="it-IT" sz="2000">
                          <a:effectLst/>
                          <a:latin typeface="+mn-lt"/>
                        </a:rPr>
                        <a:t>Misura 4.2. A e B - Trasformazione</a:t>
                      </a:r>
                      <a:endParaRPr lang="it-IT"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000" b="0" i="0" u="none" strike="noStrike" kern="1200" dirty="0">
                          <a:solidFill>
                            <a:srgbClr val="000000"/>
                          </a:solidFill>
                          <a:effectLst/>
                          <a:latin typeface="Calibri" panose="020F0502020204030204" pitchFamily="34" charset="0"/>
                          <a:ea typeface="+mn-ea"/>
                          <a:cs typeface="+mn-cs"/>
                        </a:rPr>
                        <a:t> € 2.000.000,00</a:t>
                      </a:r>
                    </a:p>
                  </a:txBody>
                  <a:tcPr marL="68580" marR="68580" marT="0" marB="0" anchor="ctr">
                    <a:solidFill>
                      <a:schemeClr val="accent1">
                        <a:lumMod val="40000"/>
                        <a:lumOff val="60000"/>
                      </a:schemeClr>
                    </a:solidFill>
                  </a:tcPr>
                </a:tc>
                <a:tc>
                  <a:txBody>
                    <a:bodyPr/>
                    <a:lstStyle/>
                    <a:p>
                      <a:pPr algn="r" fontAlgn="ctr"/>
                      <a:r>
                        <a:rPr lang="it-IT" sz="2000" b="0" i="0" u="none" strike="noStrike" dirty="0">
                          <a:solidFill>
                            <a:srgbClr val="000000"/>
                          </a:solidFill>
                          <a:effectLst/>
                          <a:latin typeface="Calibri" panose="020F0502020204030204" pitchFamily="34" charset="0"/>
                        </a:rPr>
                        <a:t>€ 760.571,38</a:t>
                      </a:r>
                    </a:p>
                  </a:txBody>
                  <a:tcPr marL="9525" marR="9525" marT="9525" marB="0" anchor="ctr">
                    <a:solidFill>
                      <a:schemeClr val="accent1">
                        <a:lumMod val="40000"/>
                        <a:lumOff val="60000"/>
                      </a:schemeClr>
                    </a:solidFill>
                  </a:tcPr>
                </a:tc>
                <a:tc>
                  <a:txBody>
                    <a:bodyPr/>
                    <a:lstStyle/>
                    <a:p>
                      <a:pPr algn="r" fontAlgn="ctr"/>
                      <a:r>
                        <a:rPr lang="it-IT" sz="2000" b="0" i="0" u="none" strike="noStrike" dirty="0">
                          <a:solidFill>
                            <a:srgbClr val="000000"/>
                          </a:solidFill>
                          <a:effectLst/>
                          <a:latin typeface="Calibri" panose="020F0502020204030204" pitchFamily="34" charset="0"/>
                        </a:rPr>
                        <a:t>€ 1.239.428,62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509112608"/>
                  </a:ext>
                </a:extLst>
              </a:tr>
              <a:tr h="1193754">
                <a:tc>
                  <a:txBody>
                    <a:bodyPr/>
                    <a:lstStyle/>
                    <a:p>
                      <a:pPr algn="just">
                        <a:lnSpc>
                          <a:spcPct val="107000"/>
                        </a:lnSpc>
                        <a:spcAft>
                          <a:spcPts val="0"/>
                        </a:spcAft>
                      </a:pPr>
                      <a:r>
                        <a:rPr lang="it-IT" sz="2000" dirty="0">
                          <a:effectLst/>
                          <a:latin typeface="+mn-lt"/>
                        </a:rPr>
                        <a:t>Misura 6.4 A Azione 5 – Punti vendita extra aziendali</a:t>
                      </a:r>
                      <a:endParaRPr lang="it-IT"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000" dirty="0">
                          <a:effectLst/>
                          <a:latin typeface="+mn-lt"/>
                        </a:rPr>
                        <a:t>€ 1.600.000,00</a:t>
                      </a:r>
                      <a:endParaRPr lang="it-IT" sz="2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r" fontAlgn="ctr"/>
                      <a:r>
                        <a:rPr lang="it-IT" sz="2000" b="0" i="0" u="none" strike="noStrike" dirty="0">
                          <a:solidFill>
                            <a:srgbClr val="000000"/>
                          </a:solidFill>
                          <a:effectLst/>
                          <a:latin typeface="Calibri" panose="020F0502020204030204" pitchFamily="34" charset="0"/>
                        </a:rPr>
                        <a:t>€ 0,00</a:t>
                      </a:r>
                    </a:p>
                  </a:txBody>
                  <a:tcPr marL="9525" marR="9525" marT="9525" marB="0" anchor="ctr">
                    <a:solidFill>
                      <a:schemeClr val="accent1">
                        <a:lumMod val="20000"/>
                        <a:lumOff val="80000"/>
                      </a:schemeClr>
                    </a:solidFill>
                  </a:tcPr>
                </a:tc>
                <a:tc>
                  <a:txBody>
                    <a:bodyPr/>
                    <a:lstStyle/>
                    <a:p>
                      <a:pPr algn="r" fontAlgn="ctr"/>
                      <a:r>
                        <a:rPr lang="it-IT" sz="2000" b="0" i="0" u="none" strike="noStrike" dirty="0">
                          <a:solidFill>
                            <a:srgbClr val="000000"/>
                          </a:solidFill>
                          <a:effectLst/>
                          <a:latin typeface="Calibri" panose="020F0502020204030204" pitchFamily="34" charset="0"/>
                        </a:rPr>
                        <a:t>€ 1.600.000,00</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994019159"/>
                  </a:ext>
                </a:extLst>
              </a:tr>
              <a:tr h="583372">
                <a:tc>
                  <a:txBody>
                    <a:bodyPr/>
                    <a:lstStyle/>
                    <a:p>
                      <a:pPr algn="just">
                        <a:lnSpc>
                          <a:spcPct val="107000"/>
                        </a:lnSpc>
                        <a:spcAft>
                          <a:spcPts val="0"/>
                        </a:spcAft>
                      </a:pPr>
                      <a:r>
                        <a:rPr lang="it-IT" sz="2000">
                          <a:effectLst/>
                          <a:latin typeface="+mn-lt"/>
                        </a:rPr>
                        <a:t>Misura 16.2 -  Progetti pilota (di sistema)</a:t>
                      </a:r>
                      <a:endParaRPr lang="it-IT"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000" dirty="0">
                          <a:effectLst/>
                          <a:latin typeface="+mn-lt"/>
                        </a:rPr>
                        <a:t>€ 800.000,00</a:t>
                      </a:r>
                      <a:endParaRPr lang="it-IT" sz="2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r" fontAlgn="ctr"/>
                      <a:r>
                        <a:rPr lang="it-IT" sz="2000" b="0" i="0" u="none" strike="noStrike" dirty="0">
                          <a:solidFill>
                            <a:srgbClr val="000000"/>
                          </a:solidFill>
                          <a:effectLst/>
                          <a:latin typeface="Calibri" panose="020F0502020204030204" pitchFamily="34" charset="0"/>
                        </a:rPr>
                        <a:t>€ 0,00</a:t>
                      </a:r>
                    </a:p>
                  </a:txBody>
                  <a:tcPr marL="9525" marR="9525" marT="9525" marB="0" anchor="ctr">
                    <a:solidFill>
                      <a:schemeClr val="accent1">
                        <a:lumMod val="40000"/>
                        <a:lumOff val="60000"/>
                      </a:schemeClr>
                    </a:solidFill>
                  </a:tcPr>
                </a:tc>
                <a:tc>
                  <a:txBody>
                    <a:bodyPr/>
                    <a:lstStyle/>
                    <a:p>
                      <a:pPr algn="r" fontAlgn="ctr"/>
                      <a:r>
                        <a:rPr lang="it-IT" sz="2000" b="0" i="0" u="none" strike="noStrike" dirty="0">
                          <a:solidFill>
                            <a:srgbClr val="000000"/>
                          </a:solidFill>
                          <a:effectLst/>
                          <a:latin typeface="Calibri" panose="020F0502020204030204" pitchFamily="34" charset="0"/>
                        </a:rPr>
                        <a:t>€ 800.000,00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095815026"/>
                  </a:ext>
                </a:extLst>
              </a:tr>
              <a:tr h="583372">
                <a:tc>
                  <a:txBody>
                    <a:bodyPr/>
                    <a:lstStyle/>
                    <a:p>
                      <a:pPr algn="just">
                        <a:lnSpc>
                          <a:spcPct val="107000"/>
                        </a:lnSpc>
                        <a:spcAft>
                          <a:spcPts val="0"/>
                        </a:spcAft>
                      </a:pPr>
                      <a:r>
                        <a:rPr lang="it-IT" sz="2000">
                          <a:effectLst/>
                          <a:latin typeface="+mn-lt"/>
                        </a:rPr>
                        <a:t>Dotazione totale filiere Agroalimentari</a:t>
                      </a:r>
                      <a:endParaRPr lang="it-IT"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000" b="1" dirty="0">
                          <a:solidFill>
                            <a:srgbClr val="FF0000"/>
                          </a:solidFill>
                          <a:effectLst/>
                          <a:latin typeface="+mn-lt"/>
                        </a:rPr>
                        <a:t>€ 8.100.000,00</a:t>
                      </a:r>
                      <a:endParaRPr lang="it-IT" sz="20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r" fontAlgn="ctr"/>
                      <a:r>
                        <a:rPr lang="it-IT" sz="2000" b="1" i="0" u="none" strike="noStrike" dirty="0">
                          <a:solidFill>
                            <a:srgbClr val="FF0000"/>
                          </a:solidFill>
                          <a:effectLst/>
                          <a:latin typeface="Calibri" panose="020F0502020204030204" pitchFamily="34" charset="0"/>
                        </a:rPr>
                        <a:t>€ 1.509.292,81</a:t>
                      </a:r>
                    </a:p>
                  </a:txBody>
                  <a:tcPr marL="9525" marR="9525" marT="9525" marB="0" anchor="ctr">
                    <a:solidFill>
                      <a:schemeClr val="accent1">
                        <a:lumMod val="20000"/>
                        <a:lumOff val="80000"/>
                      </a:schemeClr>
                    </a:solidFill>
                  </a:tcPr>
                </a:tc>
                <a:tc>
                  <a:txBody>
                    <a:bodyPr/>
                    <a:lstStyle/>
                    <a:p>
                      <a:pPr algn="r" fontAlgn="ctr"/>
                      <a:r>
                        <a:rPr lang="it-IT" sz="2000" b="1" i="0" u="none" strike="noStrike" dirty="0">
                          <a:solidFill>
                            <a:srgbClr val="FF0000"/>
                          </a:solidFill>
                          <a:effectLst/>
                          <a:latin typeface="Calibri" panose="020F0502020204030204" pitchFamily="34" charset="0"/>
                        </a:rPr>
                        <a:t>€ 6.590.707,19</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560492227"/>
                  </a:ext>
                </a:extLst>
              </a:tr>
            </a:tbl>
          </a:graphicData>
        </a:graphic>
      </p:graphicFrame>
    </p:spTree>
    <p:extLst>
      <p:ext uri="{BB962C8B-B14F-4D97-AF65-F5344CB8AC3E}">
        <p14:creationId xmlns:p14="http://schemas.microsoft.com/office/powerpoint/2010/main" val="285392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07EA5030786147892F03EC235C4691" ma:contentTypeVersion="13" ma:contentTypeDescription="Create a new document." ma:contentTypeScope="" ma:versionID="0508a0b0796142c53c5edfe36fe8a58c">
  <xsd:schema xmlns:xsd="http://www.w3.org/2001/XMLSchema" xmlns:xs="http://www.w3.org/2001/XMLSchema" xmlns:p="http://schemas.microsoft.com/office/2006/metadata/properties" xmlns:ns2="72a07078-56ca-4514-94c0-037d64cae5a5" xmlns:ns3="e42ac312-4269-454f-a8d2-84d86590d9c4" targetNamespace="http://schemas.microsoft.com/office/2006/metadata/properties" ma:root="true" ma:fieldsID="3927895af9cf7975f287492794702df9" ns2:_="" ns3:_="">
    <xsd:import namespace="72a07078-56ca-4514-94c0-037d64cae5a5"/>
    <xsd:import namespace="e42ac312-4269-454f-a8d2-84d86590d9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a07078-56ca-4514-94c0-037d64cae5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2ac312-4269-454f-a8d2-84d86590d9c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B6314B-E9B9-4C48-A082-F48CB5691C3E}"/>
</file>

<file path=customXml/itemProps2.xml><?xml version="1.0" encoding="utf-8"?>
<ds:datastoreItem xmlns:ds="http://schemas.openxmlformats.org/officeDocument/2006/customXml" ds:itemID="{2486C499-84E3-4F4C-BA62-67A0A8009B3F}"/>
</file>

<file path=customXml/itemProps3.xml><?xml version="1.0" encoding="utf-8"?>
<ds:datastoreItem xmlns:ds="http://schemas.openxmlformats.org/officeDocument/2006/customXml" ds:itemID="{DB21D2FF-EA14-4528-A5EC-00526A27631E}"/>
</file>

<file path=docProps/app.xml><?xml version="1.0" encoding="utf-8"?>
<Properties xmlns="http://schemas.openxmlformats.org/officeDocument/2006/extended-properties" xmlns:vt="http://schemas.openxmlformats.org/officeDocument/2006/docPropsVTypes">
  <Template/>
  <TotalTime>2640</TotalTime>
  <Words>1465</Words>
  <Application>Microsoft Office PowerPoint</Application>
  <PresentationFormat>Presentazione su schermo (4:3)</PresentationFormat>
  <Paragraphs>215</Paragraphs>
  <Slides>19</Slides>
  <Notes>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Arial</vt:lpstr>
      <vt:lpstr>Calibri</vt:lpstr>
      <vt:lpstr>Calibri Light</vt:lpstr>
      <vt:lpstr>Myriad Pro</vt:lpstr>
      <vt:lpstr>Myriad Pro Black</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Ilaria Conti</dc:creator>
  <cp:lastModifiedBy>Utente</cp:lastModifiedBy>
  <cp:revision>52</cp:revision>
  <dcterms:created xsi:type="dcterms:W3CDTF">2017-02-20T13:24:14Z</dcterms:created>
  <dcterms:modified xsi:type="dcterms:W3CDTF">2021-08-20T12:36:21Z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0x0101007A07EA5030786147892F03EC235C4691</vt:lpwstr>
  </property>
</Properties>
</file>